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1" r:id="rId2"/>
  </p:sldIdLst>
  <p:sldSz cx="33483550" cy="24842788"/>
  <p:notesSz cx="7099300" cy="10234613"/>
  <p:defaultTextStyle>
    <a:defPPr>
      <a:defRPr lang="zh-TW"/>
    </a:defPPr>
    <a:lvl1pPr algn="l" defTabSz="2632075" rtl="0" fontAlgn="base">
      <a:spcBef>
        <a:spcPct val="0"/>
      </a:spcBef>
      <a:spcAft>
        <a:spcPct val="0"/>
      </a:spcAft>
      <a:defRPr kumimoji="1" sz="5200" kern="1200">
        <a:solidFill>
          <a:schemeClr val="tx1"/>
        </a:solidFill>
        <a:latin typeface="Calibri" pitchFamily="34" charset="0"/>
        <a:ea typeface="新細明體" pitchFamily="18" charset="-120"/>
        <a:cs typeface="+mn-cs"/>
      </a:defRPr>
    </a:lvl1pPr>
    <a:lvl2pPr marL="1316038" indent="-858838" algn="l" defTabSz="2632075" rtl="0" fontAlgn="base">
      <a:spcBef>
        <a:spcPct val="0"/>
      </a:spcBef>
      <a:spcAft>
        <a:spcPct val="0"/>
      </a:spcAft>
      <a:defRPr kumimoji="1" sz="5200" kern="1200">
        <a:solidFill>
          <a:schemeClr val="tx1"/>
        </a:solidFill>
        <a:latin typeface="Calibri" pitchFamily="34" charset="0"/>
        <a:ea typeface="新細明體" pitchFamily="18" charset="-120"/>
        <a:cs typeface="+mn-cs"/>
      </a:defRPr>
    </a:lvl2pPr>
    <a:lvl3pPr marL="2632075" indent="-1717675" algn="l" defTabSz="2632075" rtl="0" fontAlgn="base">
      <a:spcBef>
        <a:spcPct val="0"/>
      </a:spcBef>
      <a:spcAft>
        <a:spcPct val="0"/>
      </a:spcAft>
      <a:defRPr kumimoji="1" sz="5200" kern="1200">
        <a:solidFill>
          <a:schemeClr val="tx1"/>
        </a:solidFill>
        <a:latin typeface="Calibri" pitchFamily="34" charset="0"/>
        <a:ea typeface="新細明體" pitchFamily="18" charset="-120"/>
        <a:cs typeface="+mn-cs"/>
      </a:defRPr>
    </a:lvl3pPr>
    <a:lvl4pPr marL="3949700" indent="-2578100" algn="l" defTabSz="2632075" rtl="0" fontAlgn="base">
      <a:spcBef>
        <a:spcPct val="0"/>
      </a:spcBef>
      <a:spcAft>
        <a:spcPct val="0"/>
      </a:spcAft>
      <a:defRPr kumimoji="1" sz="5200" kern="1200">
        <a:solidFill>
          <a:schemeClr val="tx1"/>
        </a:solidFill>
        <a:latin typeface="Calibri" pitchFamily="34" charset="0"/>
        <a:ea typeface="新細明體" pitchFamily="18" charset="-120"/>
        <a:cs typeface="+mn-cs"/>
      </a:defRPr>
    </a:lvl4pPr>
    <a:lvl5pPr marL="5265738" indent="-3436938" algn="l" defTabSz="2632075" rtl="0" fontAlgn="base">
      <a:spcBef>
        <a:spcPct val="0"/>
      </a:spcBef>
      <a:spcAft>
        <a:spcPct val="0"/>
      </a:spcAft>
      <a:defRPr kumimoji="1" sz="5200" kern="1200">
        <a:solidFill>
          <a:schemeClr val="tx1"/>
        </a:solidFill>
        <a:latin typeface="Calibri" pitchFamily="34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sz="5200" kern="1200">
        <a:solidFill>
          <a:schemeClr val="tx1"/>
        </a:solidFill>
        <a:latin typeface="Calibri" pitchFamily="34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sz="5200" kern="1200">
        <a:solidFill>
          <a:schemeClr val="tx1"/>
        </a:solidFill>
        <a:latin typeface="Calibri" pitchFamily="34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sz="5200" kern="1200">
        <a:solidFill>
          <a:schemeClr val="tx1"/>
        </a:solidFill>
        <a:latin typeface="Calibri" pitchFamily="34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sz="5200" kern="1200">
        <a:solidFill>
          <a:schemeClr val="tx1"/>
        </a:solidFill>
        <a:latin typeface="Calibri" pitchFamily="34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FF99FF"/>
    <a:srgbClr val="CC00FF"/>
    <a:srgbClr val="008000"/>
    <a:srgbClr val="2B3616"/>
    <a:srgbClr val="00CC00"/>
    <a:srgbClr val="0000CC"/>
    <a:srgbClr val="FF00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淺色樣式 2 - 輔色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FECB4D8-DB02-4DC6-A0A2-4F2EBAE1DC90}" styleName="中等深淺樣式 1 - 輔色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668" autoAdjust="0"/>
    <p:restoredTop sz="98839" autoAdjust="0"/>
  </p:normalViewPr>
  <p:slideViewPr>
    <p:cSldViewPr>
      <p:cViewPr>
        <p:scale>
          <a:sx n="30" d="100"/>
          <a:sy n="30" d="100"/>
        </p:scale>
        <p:origin x="-402" y="594"/>
      </p:cViewPr>
      <p:guideLst>
        <p:guide orient="horz" pos="7825"/>
        <p:guide pos="1054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746" tIns="47373" rIns="94746" bIns="47373" numCol="1" anchor="t" anchorCtr="0" compatLnSpc="1">
            <a:prstTxWarp prst="textNoShape">
              <a:avLst/>
            </a:prstTxWarp>
          </a:bodyPr>
          <a:lstStyle>
            <a:lvl1pPr defTabSz="2726933">
              <a:defRPr kumimoji="0" sz="11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746" tIns="47373" rIns="94746" bIns="47373" numCol="1" anchor="t" anchorCtr="0" compatLnSpc="1">
            <a:prstTxWarp prst="textNoShape">
              <a:avLst/>
            </a:prstTxWarp>
          </a:bodyPr>
          <a:lstStyle>
            <a:lvl1pPr algn="r" defTabSz="2726933">
              <a:defRPr kumimoji="0" sz="1100"/>
            </a:lvl1pPr>
          </a:lstStyle>
          <a:p>
            <a:pPr>
              <a:defRPr/>
            </a:pPr>
            <a:fld id="{450D4838-AFCB-430D-BB26-551A3AC34EEC}" type="datetimeFigureOut">
              <a:rPr lang="zh-TW" altLang="en-US"/>
              <a:pPr>
                <a:defRPr/>
              </a:pPr>
              <a:t>2016/3/25</a:t>
            </a:fld>
            <a:endParaRPr lang="en-US" altLang="zh-TW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62025" y="766763"/>
            <a:ext cx="5175250" cy="38401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2513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746" tIns="47373" rIns="94746" bIns="4737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746" tIns="47373" rIns="94746" bIns="47373" numCol="1" anchor="b" anchorCtr="0" compatLnSpc="1">
            <a:prstTxWarp prst="textNoShape">
              <a:avLst/>
            </a:prstTxWarp>
          </a:bodyPr>
          <a:lstStyle>
            <a:lvl1pPr defTabSz="2726933">
              <a:defRPr kumimoji="0" sz="11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746" tIns="47373" rIns="94746" bIns="47373" numCol="1" anchor="b" anchorCtr="0" compatLnSpc="1">
            <a:prstTxWarp prst="textNoShape">
              <a:avLst/>
            </a:prstTxWarp>
          </a:bodyPr>
          <a:lstStyle>
            <a:lvl1pPr algn="r" defTabSz="2726933">
              <a:defRPr kumimoji="0" sz="1100"/>
            </a:lvl1pPr>
          </a:lstStyle>
          <a:p>
            <a:pPr>
              <a:defRPr/>
            </a:pPr>
            <a:fld id="{4DAE29AE-D744-4956-92E9-33DD20127739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511267" y="7717367"/>
            <a:ext cx="28461018" cy="5325098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5022533" y="14077580"/>
            <a:ext cx="23438486" cy="634871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3167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6334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9502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2669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65836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79004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92171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05338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CAADBA-AB30-4534-BECD-E92AA6776E76}" type="datetimeFigureOut">
              <a:rPr lang="zh-TW" altLang="en-US"/>
              <a:pPr>
                <a:defRPr/>
              </a:pPr>
              <a:t>2016/3/25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C24542-39AE-40BB-8B59-211A3059848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42639D-9DC0-42B4-8C6B-B6F077433E9B}" type="datetimeFigureOut">
              <a:rPr lang="zh-TW" altLang="en-US"/>
              <a:pPr>
                <a:defRPr/>
              </a:pPr>
              <a:t>2016/3/25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136DA1-7583-43AE-9628-6AC61F9C788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49707963" y="3967946"/>
            <a:ext cx="15422195" cy="84580492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429740" y="3967946"/>
            <a:ext cx="45720161" cy="84580492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FC15B9-62A0-4BEF-8667-BFA8B5B5F0AF}" type="datetimeFigureOut">
              <a:rPr lang="zh-TW" altLang="en-US"/>
              <a:pPr>
                <a:defRPr/>
              </a:pPr>
              <a:t>2016/3/25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211945-3965-40D1-BABA-B9129A14DCA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DA53F-C9E7-46D0-A755-35A342843605}" type="datetimeFigureOut">
              <a:rPr lang="zh-TW" altLang="en-US"/>
              <a:pPr>
                <a:defRPr/>
              </a:pPr>
              <a:t>2016/3/25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6DEC28-362C-4C9C-AE13-411DDB0B677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644971" y="15963794"/>
            <a:ext cx="28461018" cy="4934053"/>
          </a:xfrm>
        </p:spPr>
        <p:txBody>
          <a:bodyPr anchor="t"/>
          <a:lstStyle>
            <a:lvl1pPr algn="l">
              <a:defRPr sz="115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644971" y="10529435"/>
            <a:ext cx="28461018" cy="5434358"/>
          </a:xfrm>
        </p:spPr>
        <p:txBody>
          <a:bodyPr anchor="b"/>
          <a:lstStyle>
            <a:lvl1pPr marL="0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1pPr>
            <a:lvl2pPr marL="1316736" indent="0">
              <a:buNone/>
              <a:defRPr sz="5200">
                <a:solidFill>
                  <a:schemeClr val="tx1">
                    <a:tint val="75000"/>
                  </a:schemeClr>
                </a:solidFill>
              </a:defRPr>
            </a:lvl2pPr>
            <a:lvl3pPr marL="2633472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3pPr>
            <a:lvl4pPr marL="3950208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4pPr>
            <a:lvl5pPr marL="5266944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5pPr>
            <a:lvl6pPr marL="6583680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6pPr>
            <a:lvl7pPr marL="7900416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7pPr>
            <a:lvl8pPr marL="9217152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8pPr>
            <a:lvl9pPr marL="10533888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01E8CC-2633-4D1F-810A-DBB9166BCEC7}" type="datetimeFigureOut">
              <a:rPr lang="zh-TW" altLang="en-US"/>
              <a:pPr>
                <a:defRPr/>
              </a:pPr>
              <a:t>2016/3/25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47B3DB-022D-46BC-8702-3E0D4C42535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3429742" y="23129096"/>
            <a:ext cx="30571180" cy="65419341"/>
          </a:xfrm>
        </p:spPr>
        <p:txBody>
          <a:bodyPr/>
          <a:lstStyle>
            <a:lvl1pPr>
              <a:defRPr sz="8100"/>
            </a:lvl1pPr>
            <a:lvl2pPr>
              <a:defRPr sz="69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558980" y="23129096"/>
            <a:ext cx="30571177" cy="65419341"/>
          </a:xfrm>
        </p:spPr>
        <p:txBody>
          <a:bodyPr/>
          <a:lstStyle>
            <a:lvl1pPr>
              <a:defRPr sz="8100"/>
            </a:lvl1pPr>
            <a:lvl2pPr>
              <a:defRPr sz="69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21F586-FC41-4A7A-AC00-97C7716029F1}" type="datetimeFigureOut">
              <a:rPr lang="zh-TW" altLang="en-US"/>
              <a:pPr>
                <a:defRPr/>
              </a:pPr>
              <a:t>2016/3/25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A5EBDE-4E48-4ABB-B886-CD49235D772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74178" y="994863"/>
            <a:ext cx="30135196" cy="4140465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674179" y="5560876"/>
            <a:ext cx="14794382" cy="2317508"/>
          </a:xfrm>
        </p:spPr>
        <p:txBody>
          <a:bodyPr anchor="b"/>
          <a:lstStyle>
            <a:lvl1pPr marL="0" indent="0">
              <a:buNone/>
              <a:defRPr sz="6900" b="1"/>
            </a:lvl1pPr>
            <a:lvl2pPr marL="1316736" indent="0">
              <a:buNone/>
              <a:defRPr sz="5800" b="1"/>
            </a:lvl2pPr>
            <a:lvl3pPr marL="2633472" indent="0">
              <a:buNone/>
              <a:defRPr sz="5200" b="1"/>
            </a:lvl3pPr>
            <a:lvl4pPr marL="3950208" indent="0">
              <a:buNone/>
              <a:defRPr sz="4600" b="1"/>
            </a:lvl4pPr>
            <a:lvl5pPr marL="5266944" indent="0">
              <a:buNone/>
              <a:defRPr sz="4600" b="1"/>
            </a:lvl5pPr>
            <a:lvl6pPr marL="6583680" indent="0">
              <a:buNone/>
              <a:defRPr sz="4600" b="1"/>
            </a:lvl6pPr>
            <a:lvl7pPr marL="7900416" indent="0">
              <a:buNone/>
              <a:defRPr sz="4600" b="1"/>
            </a:lvl7pPr>
            <a:lvl8pPr marL="9217152" indent="0">
              <a:buNone/>
              <a:defRPr sz="4600" b="1"/>
            </a:lvl8pPr>
            <a:lvl9pPr marL="10533888" indent="0">
              <a:buNone/>
              <a:defRPr sz="4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1674179" y="7878384"/>
            <a:ext cx="14794382" cy="14313358"/>
          </a:xfrm>
        </p:spPr>
        <p:txBody>
          <a:bodyPr/>
          <a:lstStyle>
            <a:lvl1pPr>
              <a:defRPr sz="6900"/>
            </a:lvl1pPr>
            <a:lvl2pPr>
              <a:defRPr sz="5800"/>
            </a:lvl2pPr>
            <a:lvl3pPr>
              <a:defRPr sz="5200"/>
            </a:lvl3pPr>
            <a:lvl4pPr>
              <a:defRPr sz="4600"/>
            </a:lvl4pPr>
            <a:lvl5pPr>
              <a:defRPr sz="4600"/>
            </a:lvl5pPr>
            <a:lvl6pPr>
              <a:defRPr sz="4600"/>
            </a:lvl6pPr>
            <a:lvl7pPr>
              <a:defRPr sz="4600"/>
            </a:lvl7pPr>
            <a:lvl8pPr>
              <a:defRPr sz="4600"/>
            </a:lvl8pPr>
            <a:lvl9pPr>
              <a:defRPr sz="4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17009181" y="5560876"/>
            <a:ext cx="14800194" cy="2317508"/>
          </a:xfrm>
        </p:spPr>
        <p:txBody>
          <a:bodyPr anchor="b"/>
          <a:lstStyle>
            <a:lvl1pPr marL="0" indent="0">
              <a:buNone/>
              <a:defRPr sz="6900" b="1"/>
            </a:lvl1pPr>
            <a:lvl2pPr marL="1316736" indent="0">
              <a:buNone/>
              <a:defRPr sz="5800" b="1"/>
            </a:lvl2pPr>
            <a:lvl3pPr marL="2633472" indent="0">
              <a:buNone/>
              <a:defRPr sz="5200" b="1"/>
            </a:lvl3pPr>
            <a:lvl4pPr marL="3950208" indent="0">
              <a:buNone/>
              <a:defRPr sz="4600" b="1"/>
            </a:lvl4pPr>
            <a:lvl5pPr marL="5266944" indent="0">
              <a:buNone/>
              <a:defRPr sz="4600" b="1"/>
            </a:lvl5pPr>
            <a:lvl6pPr marL="6583680" indent="0">
              <a:buNone/>
              <a:defRPr sz="4600" b="1"/>
            </a:lvl6pPr>
            <a:lvl7pPr marL="7900416" indent="0">
              <a:buNone/>
              <a:defRPr sz="4600" b="1"/>
            </a:lvl7pPr>
            <a:lvl8pPr marL="9217152" indent="0">
              <a:buNone/>
              <a:defRPr sz="4600" b="1"/>
            </a:lvl8pPr>
            <a:lvl9pPr marL="10533888" indent="0">
              <a:buNone/>
              <a:defRPr sz="4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17009181" y="7878384"/>
            <a:ext cx="14800194" cy="14313358"/>
          </a:xfrm>
        </p:spPr>
        <p:txBody>
          <a:bodyPr/>
          <a:lstStyle>
            <a:lvl1pPr>
              <a:defRPr sz="6900"/>
            </a:lvl1pPr>
            <a:lvl2pPr>
              <a:defRPr sz="5800"/>
            </a:lvl2pPr>
            <a:lvl3pPr>
              <a:defRPr sz="5200"/>
            </a:lvl3pPr>
            <a:lvl4pPr>
              <a:defRPr sz="4600"/>
            </a:lvl4pPr>
            <a:lvl5pPr>
              <a:defRPr sz="4600"/>
            </a:lvl5pPr>
            <a:lvl6pPr>
              <a:defRPr sz="4600"/>
            </a:lvl6pPr>
            <a:lvl7pPr>
              <a:defRPr sz="4600"/>
            </a:lvl7pPr>
            <a:lvl8pPr>
              <a:defRPr sz="4600"/>
            </a:lvl8pPr>
            <a:lvl9pPr>
              <a:defRPr sz="4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916CE6-02DA-458B-8DEC-7AEE559D8912}" type="datetimeFigureOut">
              <a:rPr lang="zh-TW" altLang="en-US"/>
              <a:pPr>
                <a:defRPr/>
              </a:pPr>
              <a:t>2016/3/25</a:t>
            </a:fld>
            <a:endParaRPr lang="zh-TW" altLang="en-US"/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C6BB80-99EE-4A46-9309-5C56D5BFBCA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82E059-6AEE-4231-B3DF-E0B3761B6A9B}" type="datetimeFigureOut">
              <a:rPr lang="zh-TW" altLang="en-US"/>
              <a:pPr>
                <a:defRPr/>
              </a:pPr>
              <a:t>2016/3/25</a:t>
            </a:fld>
            <a:endParaRPr lang="zh-TW" altLang="en-US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F572A8-E3B7-4E99-B967-777AC646CA3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625946-D6F7-4E90-A659-467DCBB6B071}" type="datetimeFigureOut">
              <a:rPr lang="zh-TW" altLang="en-US"/>
              <a:pPr>
                <a:defRPr/>
              </a:pPr>
              <a:t>2016/3/25</a:t>
            </a:fld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AD71EC-9DAB-422B-A299-D09B0F654DF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74180" y="989111"/>
            <a:ext cx="11015858" cy="4209472"/>
          </a:xfrm>
        </p:spPr>
        <p:txBody>
          <a:bodyPr anchor="b"/>
          <a:lstStyle>
            <a:lvl1pPr algn="l">
              <a:defRPr sz="58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091139" y="989113"/>
            <a:ext cx="18718234" cy="21202631"/>
          </a:xfrm>
        </p:spPr>
        <p:txBody>
          <a:bodyPr/>
          <a:lstStyle>
            <a:lvl1pPr>
              <a:defRPr sz="9200"/>
            </a:lvl1pPr>
            <a:lvl2pPr>
              <a:defRPr sz="8100"/>
            </a:lvl2pPr>
            <a:lvl3pPr>
              <a:defRPr sz="69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674180" y="5198585"/>
            <a:ext cx="11015858" cy="16993159"/>
          </a:xfrm>
        </p:spPr>
        <p:txBody>
          <a:bodyPr/>
          <a:lstStyle>
            <a:lvl1pPr marL="0" indent="0">
              <a:buNone/>
              <a:defRPr sz="4000"/>
            </a:lvl1pPr>
            <a:lvl2pPr marL="1316736" indent="0">
              <a:buNone/>
              <a:defRPr sz="3500"/>
            </a:lvl2pPr>
            <a:lvl3pPr marL="2633472" indent="0">
              <a:buNone/>
              <a:defRPr sz="2900"/>
            </a:lvl3pPr>
            <a:lvl4pPr marL="3950208" indent="0">
              <a:buNone/>
              <a:defRPr sz="2600"/>
            </a:lvl4pPr>
            <a:lvl5pPr marL="5266944" indent="0">
              <a:buNone/>
              <a:defRPr sz="2600"/>
            </a:lvl5pPr>
            <a:lvl6pPr marL="6583680" indent="0">
              <a:buNone/>
              <a:defRPr sz="2600"/>
            </a:lvl6pPr>
            <a:lvl7pPr marL="7900416" indent="0">
              <a:buNone/>
              <a:defRPr sz="2600"/>
            </a:lvl7pPr>
            <a:lvl8pPr marL="9217152" indent="0">
              <a:buNone/>
              <a:defRPr sz="2600"/>
            </a:lvl8pPr>
            <a:lvl9pPr marL="10533888" indent="0">
              <a:buNone/>
              <a:defRPr sz="2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6FDE8E-76ED-4BDC-9EDB-8259B32E3E3F}" type="datetimeFigureOut">
              <a:rPr lang="zh-TW" altLang="en-US"/>
              <a:pPr>
                <a:defRPr/>
              </a:pPr>
              <a:t>2016/3/25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E883B5-7124-4670-8891-F4CCD07C984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563011" y="17389953"/>
            <a:ext cx="20090130" cy="2052982"/>
          </a:xfrm>
        </p:spPr>
        <p:txBody>
          <a:bodyPr anchor="b"/>
          <a:lstStyle>
            <a:lvl1pPr algn="l">
              <a:defRPr sz="58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6563011" y="2219750"/>
            <a:ext cx="20090130" cy="14905673"/>
          </a:xfrm>
        </p:spPr>
        <p:txBody>
          <a:bodyPr rtlCol="0">
            <a:normAutofit/>
          </a:bodyPr>
          <a:lstStyle>
            <a:lvl1pPr marL="0" indent="0">
              <a:buNone/>
              <a:defRPr sz="9200"/>
            </a:lvl1pPr>
            <a:lvl2pPr marL="1316736" indent="0">
              <a:buNone/>
              <a:defRPr sz="8100"/>
            </a:lvl2pPr>
            <a:lvl3pPr marL="2633472" indent="0">
              <a:buNone/>
              <a:defRPr sz="6900"/>
            </a:lvl3pPr>
            <a:lvl4pPr marL="3950208" indent="0">
              <a:buNone/>
              <a:defRPr sz="5800"/>
            </a:lvl4pPr>
            <a:lvl5pPr marL="5266944" indent="0">
              <a:buNone/>
              <a:defRPr sz="5800"/>
            </a:lvl5pPr>
            <a:lvl6pPr marL="6583680" indent="0">
              <a:buNone/>
              <a:defRPr sz="5800"/>
            </a:lvl6pPr>
            <a:lvl7pPr marL="7900416" indent="0">
              <a:buNone/>
              <a:defRPr sz="5800"/>
            </a:lvl7pPr>
            <a:lvl8pPr marL="9217152" indent="0">
              <a:buNone/>
              <a:defRPr sz="5800"/>
            </a:lvl8pPr>
            <a:lvl9pPr marL="10533888" indent="0">
              <a:buNone/>
              <a:defRPr sz="58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563011" y="19442934"/>
            <a:ext cx="20090130" cy="2915576"/>
          </a:xfrm>
        </p:spPr>
        <p:txBody>
          <a:bodyPr/>
          <a:lstStyle>
            <a:lvl1pPr marL="0" indent="0">
              <a:buNone/>
              <a:defRPr sz="4000"/>
            </a:lvl1pPr>
            <a:lvl2pPr marL="1316736" indent="0">
              <a:buNone/>
              <a:defRPr sz="3500"/>
            </a:lvl2pPr>
            <a:lvl3pPr marL="2633472" indent="0">
              <a:buNone/>
              <a:defRPr sz="2900"/>
            </a:lvl3pPr>
            <a:lvl4pPr marL="3950208" indent="0">
              <a:buNone/>
              <a:defRPr sz="2600"/>
            </a:lvl4pPr>
            <a:lvl5pPr marL="5266944" indent="0">
              <a:buNone/>
              <a:defRPr sz="2600"/>
            </a:lvl5pPr>
            <a:lvl6pPr marL="6583680" indent="0">
              <a:buNone/>
              <a:defRPr sz="2600"/>
            </a:lvl6pPr>
            <a:lvl7pPr marL="7900416" indent="0">
              <a:buNone/>
              <a:defRPr sz="2600"/>
            </a:lvl7pPr>
            <a:lvl8pPr marL="9217152" indent="0">
              <a:buNone/>
              <a:defRPr sz="2600"/>
            </a:lvl8pPr>
            <a:lvl9pPr marL="10533888" indent="0">
              <a:buNone/>
              <a:defRPr sz="2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AD622B-7FBD-4FB4-8D9D-9B4B7B4ED67E}" type="datetimeFigureOut">
              <a:rPr lang="zh-TW" altLang="en-US"/>
              <a:pPr>
                <a:defRPr/>
              </a:pPr>
              <a:t>2016/3/25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F8943F-6133-4D17-BE93-689BDB6735F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1674813" y="993775"/>
            <a:ext cx="30133925" cy="414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63347" tIns="131674" rIns="263347" bIns="13167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1674813" y="5795963"/>
            <a:ext cx="30133925" cy="1639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63347" tIns="131674" rIns="263347" bIns="1316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1674813" y="23025100"/>
            <a:ext cx="7813675" cy="1323975"/>
          </a:xfrm>
          <a:prstGeom prst="rect">
            <a:avLst/>
          </a:prstGeom>
        </p:spPr>
        <p:txBody>
          <a:bodyPr vert="horz" lIns="263347" tIns="131674" rIns="263347" bIns="131674" rtlCol="0" anchor="ctr"/>
          <a:lstStyle>
            <a:lvl1pPr algn="l" defTabSz="2633472" fontAlgn="auto">
              <a:spcBef>
                <a:spcPts val="0"/>
              </a:spcBef>
              <a:spcAft>
                <a:spcPts val="0"/>
              </a:spcAft>
              <a:defRPr kumimoji="0" sz="35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67D702EB-A705-4043-9361-5F1E51E85D8E}" type="datetimeFigureOut">
              <a:rPr lang="zh-TW" altLang="en-US"/>
              <a:pPr>
                <a:defRPr/>
              </a:pPr>
              <a:t>2016/3/25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11441113" y="23025100"/>
            <a:ext cx="10601325" cy="1323975"/>
          </a:xfrm>
          <a:prstGeom prst="rect">
            <a:avLst/>
          </a:prstGeom>
        </p:spPr>
        <p:txBody>
          <a:bodyPr vert="horz" lIns="263347" tIns="131674" rIns="263347" bIns="131674" rtlCol="0" anchor="ctr"/>
          <a:lstStyle>
            <a:lvl1pPr algn="ctr" defTabSz="2633472" fontAlgn="auto">
              <a:spcBef>
                <a:spcPts val="0"/>
              </a:spcBef>
              <a:spcAft>
                <a:spcPts val="0"/>
              </a:spcAft>
              <a:defRPr kumimoji="0" sz="35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23995063" y="23025100"/>
            <a:ext cx="7813675" cy="1323975"/>
          </a:xfrm>
          <a:prstGeom prst="rect">
            <a:avLst/>
          </a:prstGeom>
        </p:spPr>
        <p:txBody>
          <a:bodyPr vert="horz" lIns="263347" tIns="131674" rIns="263347" bIns="131674" rtlCol="0" anchor="ctr"/>
          <a:lstStyle>
            <a:lvl1pPr algn="r" defTabSz="2633472" fontAlgn="auto">
              <a:spcBef>
                <a:spcPts val="0"/>
              </a:spcBef>
              <a:spcAft>
                <a:spcPts val="0"/>
              </a:spcAft>
              <a:defRPr kumimoji="0" sz="35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1EF7617B-3BCD-491D-BD8C-6B2F4871D44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632075" rtl="0" eaLnBrk="0" fontAlgn="base" hangingPunct="0">
        <a:spcBef>
          <a:spcPct val="0"/>
        </a:spcBef>
        <a:spcAft>
          <a:spcPct val="0"/>
        </a:spcAft>
        <a:defRPr sz="127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2632075" rtl="0" eaLnBrk="0" fontAlgn="base" hangingPunct="0">
        <a:spcBef>
          <a:spcPct val="0"/>
        </a:spcBef>
        <a:spcAft>
          <a:spcPct val="0"/>
        </a:spcAft>
        <a:defRPr sz="12700">
          <a:solidFill>
            <a:schemeClr val="tx1"/>
          </a:solidFill>
          <a:latin typeface="Calibri" pitchFamily="34" charset="0"/>
          <a:ea typeface="新細明體" pitchFamily="18" charset="-120"/>
        </a:defRPr>
      </a:lvl2pPr>
      <a:lvl3pPr algn="ctr" defTabSz="2632075" rtl="0" eaLnBrk="0" fontAlgn="base" hangingPunct="0">
        <a:spcBef>
          <a:spcPct val="0"/>
        </a:spcBef>
        <a:spcAft>
          <a:spcPct val="0"/>
        </a:spcAft>
        <a:defRPr sz="12700">
          <a:solidFill>
            <a:schemeClr val="tx1"/>
          </a:solidFill>
          <a:latin typeface="Calibri" pitchFamily="34" charset="0"/>
          <a:ea typeface="新細明體" pitchFamily="18" charset="-120"/>
        </a:defRPr>
      </a:lvl3pPr>
      <a:lvl4pPr algn="ctr" defTabSz="2632075" rtl="0" eaLnBrk="0" fontAlgn="base" hangingPunct="0">
        <a:spcBef>
          <a:spcPct val="0"/>
        </a:spcBef>
        <a:spcAft>
          <a:spcPct val="0"/>
        </a:spcAft>
        <a:defRPr sz="12700">
          <a:solidFill>
            <a:schemeClr val="tx1"/>
          </a:solidFill>
          <a:latin typeface="Calibri" pitchFamily="34" charset="0"/>
          <a:ea typeface="新細明體" pitchFamily="18" charset="-120"/>
        </a:defRPr>
      </a:lvl4pPr>
      <a:lvl5pPr algn="ctr" defTabSz="2632075" rtl="0" eaLnBrk="0" fontAlgn="base" hangingPunct="0">
        <a:spcBef>
          <a:spcPct val="0"/>
        </a:spcBef>
        <a:spcAft>
          <a:spcPct val="0"/>
        </a:spcAft>
        <a:defRPr sz="12700">
          <a:solidFill>
            <a:schemeClr val="tx1"/>
          </a:solidFill>
          <a:latin typeface="Calibri" pitchFamily="34" charset="0"/>
          <a:ea typeface="新細明體" pitchFamily="18" charset="-120"/>
        </a:defRPr>
      </a:lvl5pPr>
      <a:lvl6pPr marL="457200" algn="ctr" defTabSz="2632075" rtl="0" fontAlgn="base">
        <a:spcBef>
          <a:spcPct val="0"/>
        </a:spcBef>
        <a:spcAft>
          <a:spcPct val="0"/>
        </a:spcAft>
        <a:defRPr sz="12700">
          <a:solidFill>
            <a:schemeClr val="tx1"/>
          </a:solidFill>
          <a:latin typeface="Calibri" pitchFamily="34" charset="0"/>
          <a:ea typeface="新細明體" pitchFamily="18" charset="-120"/>
        </a:defRPr>
      </a:lvl6pPr>
      <a:lvl7pPr marL="914400" algn="ctr" defTabSz="2632075" rtl="0" fontAlgn="base">
        <a:spcBef>
          <a:spcPct val="0"/>
        </a:spcBef>
        <a:spcAft>
          <a:spcPct val="0"/>
        </a:spcAft>
        <a:defRPr sz="12700">
          <a:solidFill>
            <a:schemeClr val="tx1"/>
          </a:solidFill>
          <a:latin typeface="Calibri" pitchFamily="34" charset="0"/>
          <a:ea typeface="新細明體" pitchFamily="18" charset="-120"/>
        </a:defRPr>
      </a:lvl7pPr>
      <a:lvl8pPr marL="1371600" algn="ctr" defTabSz="2632075" rtl="0" fontAlgn="base">
        <a:spcBef>
          <a:spcPct val="0"/>
        </a:spcBef>
        <a:spcAft>
          <a:spcPct val="0"/>
        </a:spcAft>
        <a:defRPr sz="12700">
          <a:solidFill>
            <a:schemeClr val="tx1"/>
          </a:solidFill>
          <a:latin typeface="Calibri" pitchFamily="34" charset="0"/>
          <a:ea typeface="新細明體" pitchFamily="18" charset="-120"/>
        </a:defRPr>
      </a:lvl8pPr>
      <a:lvl9pPr marL="1828800" algn="ctr" defTabSz="2632075" rtl="0" fontAlgn="base">
        <a:spcBef>
          <a:spcPct val="0"/>
        </a:spcBef>
        <a:spcAft>
          <a:spcPct val="0"/>
        </a:spcAft>
        <a:defRPr sz="12700">
          <a:solidFill>
            <a:schemeClr val="tx1"/>
          </a:solidFill>
          <a:latin typeface="Calibri" pitchFamily="34" charset="0"/>
          <a:ea typeface="新細明體" pitchFamily="18" charset="-120"/>
        </a:defRPr>
      </a:lvl9pPr>
    </p:titleStyle>
    <p:bodyStyle>
      <a:lvl1pPr marL="987425" indent="-987425" algn="l" defTabSz="2632075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1pPr>
      <a:lvl2pPr marL="2138363" indent="-822325" algn="l" defTabSz="2632075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8100" kern="1200">
          <a:solidFill>
            <a:schemeClr val="tx1"/>
          </a:solidFill>
          <a:latin typeface="+mn-lt"/>
          <a:ea typeface="+mn-ea"/>
          <a:cs typeface="+mn-cs"/>
        </a:defRPr>
      </a:lvl2pPr>
      <a:lvl3pPr marL="3290888" indent="-657225" algn="l" defTabSz="2632075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3pPr>
      <a:lvl4pPr marL="4608513" indent="-657225" algn="l" defTabSz="2632075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5800" kern="1200">
          <a:solidFill>
            <a:schemeClr val="tx1"/>
          </a:solidFill>
          <a:latin typeface="+mn-lt"/>
          <a:ea typeface="+mn-ea"/>
          <a:cs typeface="+mn-cs"/>
        </a:defRPr>
      </a:lvl4pPr>
      <a:lvl5pPr marL="5924550" indent="-657225" algn="l" defTabSz="2632075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5800" kern="1200">
          <a:solidFill>
            <a:schemeClr val="tx1"/>
          </a:solidFill>
          <a:latin typeface="+mn-lt"/>
          <a:ea typeface="+mn-ea"/>
          <a:cs typeface="+mn-cs"/>
        </a:defRPr>
      </a:lvl5pPr>
      <a:lvl6pPr marL="7242048" indent="-658368" algn="l" defTabSz="2633472" rtl="0" eaLnBrk="1" latinLnBrk="0" hangingPunct="1">
        <a:spcBef>
          <a:spcPct val="20000"/>
        </a:spcBef>
        <a:buFont typeface="Arial" pitchFamily="34" charset="0"/>
        <a:buChar char="•"/>
        <a:defRPr sz="5800" kern="1200">
          <a:solidFill>
            <a:schemeClr val="tx1"/>
          </a:solidFill>
          <a:latin typeface="+mn-lt"/>
          <a:ea typeface="+mn-ea"/>
          <a:cs typeface="+mn-cs"/>
        </a:defRPr>
      </a:lvl6pPr>
      <a:lvl7pPr marL="8558784" indent="-658368" algn="l" defTabSz="2633472" rtl="0" eaLnBrk="1" latinLnBrk="0" hangingPunct="1">
        <a:spcBef>
          <a:spcPct val="20000"/>
        </a:spcBef>
        <a:buFont typeface="Arial" pitchFamily="34" charset="0"/>
        <a:buChar char="•"/>
        <a:defRPr sz="5800" kern="1200">
          <a:solidFill>
            <a:schemeClr val="tx1"/>
          </a:solidFill>
          <a:latin typeface="+mn-lt"/>
          <a:ea typeface="+mn-ea"/>
          <a:cs typeface="+mn-cs"/>
        </a:defRPr>
      </a:lvl7pPr>
      <a:lvl8pPr marL="9875520" indent="-658368" algn="l" defTabSz="2633472" rtl="0" eaLnBrk="1" latinLnBrk="0" hangingPunct="1">
        <a:spcBef>
          <a:spcPct val="20000"/>
        </a:spcBef>
        <a:buFont typeface="Arial" pitchFamily="34" charset="0"/>
        <a:buChar char="•"/>
        <a:defRPr sz="5800" kern="1200">
          <a:solidFill>
            <a:schemeClr val="tx1"/>
          </a:solidFill>
          <a:latin typeface="+mn-lt"/>
          <a:ea typeface="+mn-ea"/>
          <a:cs typeface="+mn-cs"/>
        </a:defRPr>
      </a:lvl8pPr>
      <a:lvl9pPr marL="11192256" indent="-658368" algn="l" defTabSz="2633472" rtl="0" eaLnBrk="1" latinLnBrk="0" hangingPunct="1">
        <a:spcBef>
          <a:spcPct val="20000"/>
        </a:spcBef>
        <a:buFont typeface="Arial" pitchFamily="34" charset="0"/>
        <a:buChar char="•"/>
        <a:defRPr sz="5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2633472" rtl="0" eaLnBrk="1" latinLnBrk="0" hangingPunct="1"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316736" algn="l" defTabSz="2633472" rtl="0" eaLnBrk="1" latinLnBrk="0" hangingPunct="1">
        <a:defRPr sz="5200" kern="1200">
          <a:solidFill>
            <a:schemeClr val="tx1"/>
          </a:solidFill>
          <a:latin typeface="+mn-lt"/>
          <a:ea typeface="+mn-ea"/>
          <a:cs typeface="+mn-cs"/>
        </a:defRPr>
      </a:lvl2pPr>
      <a:lvl3pPr marL="2633472" algn="l" defTabSz="2633472" rtl="0" eaLnBrk="1" latinLnBrk="0" hangingPunct="1">
        <a:defRPr sz="5200" kern="1200">
          <a:solidFill>
            <a:schemeClr val="tx1"/>
          </a:solidFill>
          <a:latin typeface="+mn-lt"/>
          <a:ea typeface="+mn-ea"/>
          <a:cs typeface="+mn-cs"/>
        </a:defRPr>
      </a:lvl3pPr>
      <a:lvl4pPr marL="3950208" algn="l" defTabSz="2633472" rtl="0" eaLnBrk="1" latinLnBrk="0" hangingPunct="1">
        <a:defRPr sz="5200" kern="1200">
          <a:solidFill>
            <a:schemeClr val="tx1"/>
          </a:solidFill>
          <a:latin typeface="+mn-lt"/>
          <a:ea typeface="+mn-ea"/>
          <a:cs typeface="+mn-cs"/>
        </a:defRPr>
      </a:lvl4pPr>
      <a:lvl5pPr marL="5266944" algn="l" defTabSz="2633472" rtl="0" eaLnBrk="1" latinLnBrk="0" hangingPunct="1">
        <a:defRPr sz="5200" kern="1200">
          <a:solidFill>
            <a:schemeClr val="tx1"/>
          </a:solidFill>
          <a:latin typeface="+mn-lt"/>
          <a:ea typeface="+mn-ea"/>
          <a:cs typeface="+mn-cs"/>
        </a:defRPr>
      </a:lvl5pPr>
      <a:lvl6pPr marL="6583680" algn="l" defTabSz="2633472" rtl="0" eaLnBrk="1" latinLnBrk="0" hangingPunct="1">
        <a:defRPr sz="5200" kern="1200">
          <a:solidFill>
            <a:schemeClr val="tx1"/>
          </a:solidFill>
          <a:latin typeface="+mn-lt"/>
          <a:ea typeface="+mn-ea"/>
          <a:cs typeface="+mn-cs"/>
        </a:defRPr>
      </a:lvl6pPr>
      <a:lvl7pPr marL="7900416" algn="l" defTabSz="2633472" rtl="0" eaLnBrk="1" latinLnBrk="0" hangingPunct="1">
        <a:defRPr sz="5200" kern="1200">
          <a:solidFill>
            <a:schemeClr val="tx1"/>
          </a:solidFill>
          <a:latin typeface="+mn-lt"/>
          <a:ea typeface="+mn-ea"/>
          <a:cs typeface="+mn-cs"/>
        </a:defRPr>
      </a:lvl7pPr>
      <a:lvl8pPr marL="9217152" algn="l" defTabSz="2633472" rtl="0" eaLnBrk="1" latinLnBrk="0" hangingPunct="1">
        <a:defRPr sz="5200" kern="1200">
          <a:solidFill>
            <a:schemeClr val="tx1"/>
          </a:solidFill>
          <a:latin typeface="+mn-lt"/>
          <a:ea typeface="+mn-ea"/>
          <a:cs typeface="+mn-cs"/>
        </a:defRPr>
      </a:lvl8pPr>
      <a:lvl9pPr marL="10533888" algn="l" defTabSz="2633472" rtl="0" eaLnBrk="1" latinLnBrk="0" hangingPunct="1">
        <a:defRPr sz="5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圖片 12" descr="B03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3483550" cy="24842789"/>
          </a:xfrm>
          <a:prstGeom prst="rect">
            <a:avLst/>
          </a:prstGeom>
        </p:spPr>
      </p:pic>
      <p:sp>
        <p:nvSpPr>
          <p:cNvPr id="9" name="內容版面配置區 8"/>
          <p:cNvSpPr>
            <a:spLocks noGrp="1"/>
          </p:cNvSpPr>
          <p:nvPr>
            <p:ph sz="half" idx="2"/>
          </p:nvPr>
        </p:nvSpPr>
        <p:spPr>
          <a:xfrm>
            <a:off x="1095375" y="4332288"/>
            <a:ext cx="15079663" cy="18534856"/>
          </a:xfrm>
        </p:spPr>
        <p:txBody>
          <a:bodyPr/>
          <a:lstStyle/>
          <a:p>
            <a:pPr marL="0" indent="0" algn="just">
              <a:buNone/>
            </a:pPr>
            <a:r>
              <a:rPr lang="zh-TW" altLang="en-US" sz="3600" dirty="0" smtClean="0">
                <a:latin typeface="Garamond" pitchFamily="18" charset="0"/>
                <a:ea typeface="標楷體" pitchFamily="65" charset="-120"/>
              </a:rPr>
              <a:t>　　當大家聽到</a:t>
            </a:r>
            <a:r>
              <a:rPr lang="en-US" altLang="zh-TW" sz="3600" dirty="0" smtClean="0">
                <a:latin typeface="Garamond" pitchFamily="18" charset="0"/>
                <a:ea typeface="標楷體" pitchFamily="65" charset="-120"/>
              </a:rPr>
              <a:t>『</a:t>
            </a:r>
            <a:r>
              <a:rPr lang="zh-TW" altLang="en-US" sz="3600" dirty="0" smtClean="0">
                <a:latin typeface="Garamond" pitchFamily="18" charset="0"/>
                <a:ea typeface="標楷體" pitchFamily="65" charset="-120"/>
              </a:rPr>
              <a:t>癲癇症</a:t>
            </a:r>
            <a:r>
              <a:rPr lang="en-US" altLang="zh-TW" sz="3600" dirty="0" smtClean="0">
                <a:latin typeface="Garamond" pitchFamily="18" charset="0"/>
                <a:ea typeface="標楷體" pitchFamily="65" charset="-120"/>
              </a:rPr>
              <a:t>』</a:t>
            </a:r>
            <a:r>
              <a:rPr lang="zh-TW" altLang="en-US" sz="3600" dirty="0" smtClean="0">
                <a:latin typeface="Garamond" pitchFamily="18" charset="0"/>
                <a:ea typeface="標楷體" pitchFamily="65" charset="-120"/>
              </a:rPr>
              <a:t>這個診斷，普遍第一個反應是：「我們家族都沒有這個病啊！我怎麼會生這種病呢？」而第二個常見的問題則是：「這不是小孩子才會得的病嗎？先天的嗎？我都長這麼大了，竟然會癲癇發作。」要告訴大家的是，癲癇症遺傳的機率並不高；此外，各個年齡都有可能發生癲癇症。</a:t>
            </a:r>
          </a:p>
          <a:p>
            <a:pPr algn="just">
              <a:buNone/>
            </a:pPr>
            <a:r>
              <a:rPr lang="zh-TW" altLang="en-US" sz="3600" dirty="0" smtClean="0">
                <a:latin typeface="Garamond" pitchFamily="18" charset="0"/>
                <a:ea typeface="標楷體" pitchFamily="65" charset="-120"/>
              </a:rPr>
              <a:t>　　癲癇症發生的原因很多，大致可以分為四大類：</a:t>
            </a:r>
          </a:p>
          <a:p>
            <a:pPr marL="536575" lvl="0" indent="-536575" algn="just">
              <a:buNone/>
            </a:pPr>
            <a:r>
              <a:rPr lang="en-US" altLang="zh-TW" sz="3600" dirty="0" smtClean="0">
                <a:latin typeface="Garamond" pitchFamily="18" charset="0"/>
                <a:ea typeface="標楷體" pitchFamily="65" charset="-120"/>
              </a:rPr>
              <a:t>1. </a:t>
            </a:r>
            <a:r>
              <a:rPr lang="zh-TW" altLang="en-US" sz="3600" dirty="0" smtClean="0">
                <a:latin typeface="Garamond" pitchFamily="18" charset="0"/>
                <a:ea typeface="標楷體" pitchFamily="65" charset="-120"/>
              </a:rPr>
              <a:t>外在因素：如長期失眠，情緒壓力，藥物或酒精中毒，或突然停止原本長期使用的藥物，如安眠藥、鎮靜劑等。</a:t>
            </a:r>
          </a:p>
          <a:p>
            <a:pPr marL="441325" lvl="0" indent="-441325" algn="just">
              <a:buNone/>
            </a:pPr>
            <a:r>
              <a:rPr lang="en-US" altLang="zh-TW" sz="3600" dirty="0" smtClean="0">
                <a:latin typeface="Garamond" pitchFamily="18" charset="0"/>
                <a:ea typeface="標楷體" pitchFamily="65" charset="-120"/>
              </a:rPr>
              <a:t>2. </a:t>
            </a:r>
            <a:r>
              <a:rPr lang="zh-TW" altLang="en-US" sz="3600" dirty="0" smtClean="0">
                <a:latin typeface="Garamond" pitchFamily="18" charset="0"/>
                <a:ea typeface="標楷體" pitchFamily="65" charset="-120"/>
              </a:rPr>
              <a:t>內科疾病：如血糖太低</a:t>
            </a:r>
            <a:r>
              <a:rPr lang="en-US" sz="3600" dirty="0" smtClean="0">
                <a:latin typeface="Garamond" pitchFamily="18" charset="0"/>
                <a:ea typeface="標楷體" pitchFamily="65" charset="-120"/>
              </a:rPr>
              <a:t> (</a:t>
            </a:r>
            <a:r>
              <a:rPr lang="zh-TW" altLang="en-US" sz="3600" dirty="0" smtClean="0">
                <a:latin typeface="Garamond" pitchFamily="18" charset="0"/>
                <a:ea typeface="標楷體" pitchFamily="65" charset="-120"/>
              </a:rPr>
              <a:t>常見於糖尿病患缺少進食，又服用降血糖藥</a:t>
            </a:r>
            <a:r>
              <a:rPr lang="en-US" sz="3600" dirty="0" smtClean="0">
                <a:latin typeface="Garamond" pitchFamily="18" charset="0"/>
                <a:ea typeface="標楷體" pitchFamily="65" charset="-120"/>
              </a:rPr>
              <a:t>)</a:t>
            </a:r>
            <a:r>
              <a:rPr lang="zh-TW" altLang="en-US" sz="3600" dirty="0" smtClean="0">
                <a:latin typeface="Garamond" pitchFamily="18" charset="0"/>
                <a:ea typeface="標楷體" pitchFamily="65" charset="-120"/>
              </a:rPr>
              <a:t>，腦缺氧、低血鈉</a:t>
            </a:r>
            <a:r>
              <a:rPr lang="en-US" sz="3600" dirty="0" smtClean="0">
                <a:latin typeface="Garamond" pitchFamily="18" charset="0"/>
                <a:ea typeface="標楷體" pitchFamily="65" charset="-120"/>
              </a:rPr>
              <a:t>(</a:t>
            </a:r>
            <a:r>
              <a:rPr lang="zh-TW" altLang="en-US" sz="3600" dirty="0" smtClean="0">
                <a:latin typeface="Garamond" pitchFamily="18" charset="0"/>
                <a:ea typeface="標楷體" pitchFamily="65" charset="-120"/>
              </a:rPr>
              <a:t>罹患心、肝、腎疾病，或使用利尿劑</a:t>
            </a:r>
            <a:r>
              <a:rPr lang="en-US" sz="3600" dirty="0" smtClean="0">
                <a:latin typeface="Garamond" pitchFamily="18" charset="0"/>
                <a:ea typeface="標楷體" pitchFamily="65" charset="-120"/>
              </a:rPr>
              <a:t>)</a:t>
            </a:r>
            <a:r>
              <a:rPr lang="zh-TW" altLang="en-US" sz="3600" dirty="0" smtClean="0">
                <a:latin typeface="Garamond" pitchFamily="18" charset="0"/>
                <a:ea typeface="標楷體" pitchFamily="65" charset="-120"/>
              </a:rPr>
              <a:t>等。</a:t>
            </a:r>
          </a:p>
          <a:p>
            <a:pPr lvl="0" algn="just">
              <a:buNone/>
            </a:pPr>
            <a:r>
              <a:rPr lang="en-US" altLang="zh-TW" sz="3600" dirty="0" smtClean="0">
                <a:latin typeface="Garamond" pitchFamily="18" charset="0"/>
                <a:ea typeface="標楷體" pitchFamily="65" charset="-120"/>
              </a:rPr>
              <a:t>3. </a:t>
            </a:r>
            <a:r>
              <a:rPr lang="zh-TW" altLang="en-US" sz="3600" dirty="0" smtClean="0">
                <a:latin typeface="Garamond" pitchFamily="18" charset="0"/>
                <a:ea typeface="標楷體" pitchFamily="65" charset="-120"/>
              </a:rPr>
              <a:t>腦傷：如頭部外傷、腦中風、腦瘤。</a:t>
            </a:r>
          </a:p>
          <a:p>
            <a:pPr lvl="0" algn="just">
              <a:buNone/>
            </a:pPr>
            <a:r>
              <a:rPr lang="en-US" altLang="zh-TW" sz="3600" dirty="0" smtClean="0">
                <a:latin typeface="Garamond" pitchFamily="18" charset="0"/>
                <a:ea typeface="標楷體" pitchFamily="65" charset="-120"/>
              </a:rPr>
              <a:t>4. </a:t>
            </a:r>
            <a:r>
              <a:rPr lang="zh-TW" altLang="en-US" sz="3600" dirty="0" smtClean="0">
                <a:latin typeface="Garamond" pitchFamily="18" charset="0"/>
                <a:ea typeface="標楷體" pitchFamily="65" charset="-120"/>
              </a:rPr>
              <a:t>先天或後天癲癇症。</a:t>
            </a:r>
          </a:p>
          <a:p>
            <a:pPr marL="0" indent="0" algn="just">
              <a:buNone/>
            </a:pPr>
            <a:r>
              <a:rPr lang="zh-TW" altLang="en-US" sz="3600" dirty="0" smtClean="0">
                <a:latin typeface="Garamond" pitchFamily="18" charset="0"/>
                <a:ea typeface="標楷體" pitchFamily="65" charset="-120"/>
              </a:rPr>
              <a:t>　　不同年齡不分性別都可能出現癲癇，懷孕時發生癲癇尤其讓人擔心。懷孕與癲癇，併存發生的可能性很高。以下試舉一例：</a:t>
            </a:r>
            <a:r>
              <a:rPr lang="en-US" sz="3600" dirty="0" smtClean="0">
                <a:latin typeface="Garamond" pitchFamily="18" charset="0"/>
                <a:ea typeface="標楷體" pitchFamily="65" charset="-120"/>
              </a:rPr>
              <a:t> 34</a:t>
            </a:r>
            <a:r>
              <a:rPr lang="zh-TW" altLang="en-US" sz="3600" dirty="0" smtClean="0">
                <a:latin typeface="Garamond" pitchFamily="18" charset="0"/>
                <a:ea typeface="標楷體" pitchFamily="65" charset="-120"/>
              </a:rPr>
              <a:t>歲女性，已育有一名健康女孩，第一胎懷孕生產過程也很正常，過去也沒有癲癇病史。她在家中連續</a:t>
            </a:r>
            <a:r>
              <a:rPr lang="en-US" sz="3600" dirty="0" smtClean="0">
                <a:latin typeface="Garamond" pitchFamily="18" charset="0"/>
                <a:ea typeface="標楷體" pitchFamily="65" charset="-120"/>
              </a:rPr>
              <a:t>2</a:t>
            </a:r>
            <a:r>
              <a:rPr lang="zh-TW" altLang="en-US" sz="3600" dirty="0" smtClean="0">
                <a:latin typeface="Garamond" pitchFamily="18" charset="0"/>
                <a:ea typeface="標楷體" pitchFamily="65" charset="-120"/>
              </a:rPr>
              <a:t>次突然意識喪失，全身無力往後倒下，手腳有抽筋，先生立即將她送醫。急診醫師診斷為癲癇症，而此時她已懷有</a:t>
            </a:r>
            <a:r>
              <a:rPr lang="en-US" sz="3600" dirty="0" smtClean="0">
                <a:latin typeface="Garamond" pitchFamily="18" charset="0"/>
                <a:ea typeface="標楷體" pitchFamily="65" charset="-120"/>
              </a:rPr>
              <a:t>12</a:t>
            </a:r>
            <a:r>
              <a:rPr lang="zh-TW" altLang="en-US" sz="3600" dirty="0" smtClean="0">
                <a:latin typeface="Garamond" pitchFamily="18" charset="0"/>
                <a:ea typeface="標楷體" pitchFamily="65" charset="-120"/>
              </a:rPr>
              <a:t>周身孕。</a:t>
            </a:r>
          </a:p>
          <a:p>
            <a:pPr marL="0" indent="0" algn="just">
              <a:buNone/>
            </a:pPr>
            <a:r>
              <a:rPr lang="zh-TW" altLang="en-US" sz="3600" dirty="0" smtClean="0">
                <a:latin typeface="Garamond" pitchFamily="18" charset="0"/>
                <a:ea typeface="標楷體" pitchFamily="65" charset="-120"/>
              </a:rPr>
              <a:t>　　經由腦部核磁共振掃描，發現她的腦部靜脈栓塞，引起雙側大腦局部缺血併水腫，推斷應是造成癲癇發作的原因。住院後立即使用抗凝血劑與癲癇藥控制，癲癇次數減少，神經學功能也逐漸恢復。婦產科醫師仍建議留住胎兒，規律回診產檢，並且留意藥物副作用。往後半年多的門診追蹤，她與先生每次都懷著忐忑不安的心情，在我告知凝血劑藥量正常，腦波也沒問題，稍稍放下心中的大石。產檢超音波顯示胎兒發育良好，胎位也正常。最後她自然產下一名男嬰，雖然新生兒科醫師發現有心室中膈缺損，但這還需要觀察一年，有些缺損會自動閉合；除此之外一切正常。</a:t>
            </a:r>
            <a:endParaRPr lang="en-US" altLang="zh-TW" sz="3600" dirty="0" smtClean="0">
              <a:latin typeface="Garamond" pitchFamily="18" charset="0"/>
              <a:ea typeface="標楷體" pitchFamily="65" charset="-120"/>
            </a:endParaRPr>
          </a:p>
          <a:p>
            <a:pPr marL="0" indent="0" algn="just">
              <a:buNone/>
            </a:pPr>
            <a:r>
              <a:rPr lang="zh-TW" altLang="en-US" sz="3600" dirty="0" smtClean="0">
                <a:latin typeface="Garamond" pitchFamily="18" charset="0"/>
                <a:ea typeface="標楷體" pitchFamily="65" charset="-120"/>
              </a:rPr>
              <a:t>　　由以上個案得知，不僅僅是本身曾有癲癇病史的女性，懷孕時可能發生癲癇；原本正常的人，也可能因為懷孕產生的併發症而誘發癲癇。</a:t>
            </a:r>
          </a:p>
          <a:p>
            <a:pPr marL="0" indent="0" algn="just">
              <a:buNone/>
            </a:pPr>
            <a:endParaRPr lang="zh-TW" altLang="en-US" sz="3600" dirty="0">
              <a:latin typeface="Garamond" pitchFamily="18" charset="0"/>
              <a:ea typeface="標楷體" pitchFamily="65" charset="-120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5629275" y="1327513"/>
            <a:ext cx="21869400" cy="209288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zh-TW" altLang="en-US" sz="13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懷孕與癲癇</a:t>
            </a:r>
            <a:endParaRPr lang="zh-TW" altLang="en-US" sz="13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053" name="文字方塊 16"/>
          <p:cNvSpPr txBox="1">
            <a:spLocks noChangeArrowheads="1"/>
          </p:cNvSpPr>
          <p:nvPr/>
        </p:nvSpPr>
        <p:spPr bwMode="auto">
          <a:xfrm flipH="1">
            <a:off x="18430875" y="13000038"/>
            <a:ext cx="1682750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zh-TW" altLang="en-US"/>
          </a:p>
        </p:txBody>
      </p:sp>
      <p:sp>
        <p:nvSpPr>
          <p:cNvPr id="2055" name="文字方塊 22"/>
          <p:cNvSpPr txBox="1">
            <a:spLocks noChangeArrowheads="1"/>
          </p:cNvSpPr>
          <p:nvPr/>
        </p:nvSpPr>
        <p:spPr bwMode="auto">
          <a:xfrm>
            <a:off x="17052925" y="5621338"/>
            <a:ext cx="11512550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zh-TW" altLang="en-US"/>
          </a:p>
        </p:txBody>
      </p:sp>
      <p:sp>
        <p:nvSpPr>
          <p:cNvPr id="2056" name="文字方塊 23"/>
          <p:cNvSpPr txBox="1">
            <a:spLocks noChangeArrowheads="1"/>
          </p:cNvSpPr>
          <p:nvPr/>
        </p:nvSpPr>
        <p:spPr bwMode="auto">
          <a:xfrm>
            <a:off x="18075275" y="6288088"/>
            <a:ext cx="12223750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zh-TW" altLang="en-US"/>
          </a:p>
        </p:txBody>
      </p:sp>
      <p:sp>
        <p:nvSpPr>
          <p:cNvPr id="25" name="內容版面配置區 8"/>
          <p:cNvSpPr>
            <a:spLocks noGrp="1"/>
          </p:cNvSpPr>
          <p:nvPr>
            <p:ph sz="half" idx="2"/>
          </p:nvPr>
        </p:nvSpPr>
        <p:spPr>
          <a:xfrm>
            <a:off x="16964025" y="4332288"/>
            <a:ext cx="15079663" cy="17645856"/>
          </a:xfrm>
        </p:spPr>
        <p:txBody>
          <a:bodyPr/>
          <a:lstStyle/>
          <a:p>
            <a:pPr marL="0" indent="0" algn="just">
              <a:buNone/>
            </a:pPr>
            <a:r>
              <a:rPr lang="zh-TW" altLang="en-US" sz="3600" dirty="0" smtClean="0">
                <a:latin typeface="Garamond" pitchFamily="18" charset="0"/>
                <a:ea typeface="標楷體" pitchFamily="65" charset="-120"/>
              </a:rPr>
              <a:t>　　女性體內有二種性激素與癲癇相關：雌性素</a:t>
            </a:r>
            <a:r>
              <a:rPr lang="en-US" sz="3600" dirty="0" smtClean="0">
                <a:latin typeface="Garamond" pitchFamily="18" charset="0"/>
                <a:ea typeface="標楷體" pitchFamily="65" charset="-120"/>
              </a:rPr>
              <a:t>(estrogen)</a:t>
            </a:r>
            <a:r>
              <a:rPr lang="zh-TW" altLang="en-US" sz="3600" dirty="0" smtClean="0">
                <a:latin typeface="Garamond" pitchFamily="18" charset="0"/>
                <a:ea typeface="標楷體" pitchFamily="65" charset="-120"/>
              </a:rPr>
              <a:t>及黃體激素</a:t>
            </a:r>
            <a:r>
              <a:rPr lang="en-US" sz="3600" dirty="0" smtClean="0">
                <a:latin typeface="Garamond" pitchFamily="18" charset="0"/>
                <a:ea typeface="標楷體" pitchFamily="65" charset="-120"/>
              </a:rPr>
              <a:t>(progesterone)</a:t>
            </a:r>
            <a:r>
              <a:rPr lang="zh-TW" altLang="en-US" sz="3600" dirty="0" smtClean="0">
                <a:latin typeface="Garamond" pitchFamily="18" charset="0"/>
                <a:ea typeface="標楷體" pitchFamily="65" charset="-120"/>
              </a:rPr>
              <a:t>。雌激素會誘發腦細胞結構及功能性改變，且於排卵時、生理期時會上升，很容易使癲癇頻率增加；相反的，黃體激素有減低癲癇發生的機會。懷孕時，「癲癇」應該是最常遇到的神經科疾病之一，約有三分之一的癲癇病患在懷孕時，發作頻率會上升，甚至有些人只有在懷孕時才會癲癇發作；而多半的癲癇發生在懷孕第一期後半或第二期初期，也就是懷孕的第</a:t>
            </a:r>
            <a:r>
              <a:rPr lang="en-US" sz="3600" dirty="0" smtClean="0">
                <a:latin typeface="Garamond" pitchFamily="18" charset="0"/>
                <a:ea typeface="標楷體" pitchFamily="65" charset="-120"/>
              </a:rPr>
              <a:t>3~4</a:t>
            </a:r>
            <a:r>
              <a:rPr lang="zh-TW" altLang="en-US" sz="3600" dirty="0" smtClean="0">
                <a:latin typeface="Garamond" pitchFamily="18" charset="0"/>
                <a:ea typeface="標楷體" pitchFamily="65" charset="-120"/>
              </a:rPr>
              <a:t>個月最容易發作。因為懷孕時的生理機能改變，如肝腎代謝率增加，會使得癲癇藥代謝比起未懷孕時快，同時體重上升也使癲癇藥物濃度相對不足，導致癲癇機會提高。這些狀況通常會在分娩後即會改善。</a:t>
            </a:r>
          </a:p>
          <a:p>
            <a:pPr marL="0" indent="0" algn="just">
              <a:buNone/>
            </a:pPr>
            <a:r>
              <a:rPr lang="zh-TW" altLang="en-US" sz="3600" dirty="0" smtClean="0">
                <a:latin typeface="Garamond" pitchFamily="18" charset="0"/>
                <a:ea typeface="標楷體" pitchFamily="65" charset="-120"/>
              </a:rPr>
              <a:t>　　懷孕也會影響凝血機能。少數病患因凝血機能過高，容易形成血栓，造成腦靜脈栓塞引發癲癇。另一常見原因為子癇症</a:t>
            </a:r>
            <a:r>
              <a:rPr lang="en-US" sz="3600" dirty="0" smtClean="0">
                <a:latin typeface="Garamond" pitchFamily="18" charset="0"/>
                <a:ea typeface="標楷體" pitchFamily="65" charset="-120"/>
              </a:rPr>
              <a:t>(</a:t>
            </a:r>
            <a:r>
              <a:rPr lang="en-US" sz="3600" dirty="0" err="1" smtClean="0">
                <a:latin typeface="Garamond" pitchFamily="18" charset="0"/>
                <a:ea typeface="標楷體" pitchFamily="65" charset="-120"/>
              </a:rPr>
              <a:t>Eclampsia</a:t>
            </a:r>
            <a:r>
              <a:rPr lang="en-US" sz="3600" dirty="0" smtClean="0">
                <a:latin typeface="Garamond" pitchFamily="18" charset="0"/>
                <a:ea typeface="標楷體" pitchFamily="65" charset="-120"/>
              </a:rPr>
              <a:t>)</a:t>
            </a:r>
            <a:r>
              <a:rPr lang="zh-TW" altLang="en-US" sz="3600" dirty="0" smtClean="0">
                <a:latin typeface="Garamond" pitchFamily="18" charset="0"/>
                <a:ea typeface="標楷體" pitchFamily="65" charset="-120"/>
              </a:rPr>
              <a:t>，是一種高度危險的懷孕併發症，多發生在子癇前症病患</a:t>
            </a:r>
            <a:r>
              <a:rPr lang="en-US" sz="3600" dirty="0" smtClean="0">
                <a:latin typeface="Garamond" pitchFamily="18" charset="0"/>
                <a:ea typeface="標楷體" pitchFamily="65" charset="-120"/>
              </a:rPr>
              <a:t>(</a:t>
            </a:r>
            <a:r>
              <a:rPr lang="zh-TW" altLang="en-US" sz="3600" dirty="0" smtClean="0">
                <a:latin typeface="Garamond" pitchFamily="18" charset="0"/>
                <a:ea typeface="標楷體" pitchFamily="65" charset="-120"/>
              </a:rPr>
              <a:t>表現為妊娠高血壓、蛋白尿</a:t>
            </a:r>
            <a:r>
              <a:rPr lang="en-US" sz="3600" dirty="0" smtClean="0">
                <a:latin typeface="Garamond" pitchFamily="18" charset="0"/>
                <a:ea typeface="標楷體" pitchFamily="65" charset="-120"/>
              </a:rPr>
              <a:t>)</a:t>
            </a:r>
            <a:r>
              <a:rPr lang="zh-TW" altLang="en-US" sz="3600" dirty="0" smtClean="0">
                <a:latin typeface="Garamond" pitchFamily="18" charset="0"/>
                <a:ea typeface="標楷體" pitchFamily="65" charset="-120"/>
              </a:rPr>
              <a:t>合併癲癇發作，治療需使用鎂離子，降血壓藥，若情況允許應儘早將胎兒產下。</a:t>
            </a:r>
          </a:p>
          <a:p>
            <a:pPr marL="0" indent="0" algn="just">
              <a:buNone/>
            </a:pPr>
            <a:r>
              <a:rPr lang="zh-TW" altLang="en-US" sz="3600" dirty="0" smtClean="0">
                <a:latin typeface="Garamond" pitchFamily="18" charset="0"/>
                <a:ea typeface="標楷體" pitchFamily="65" charset="-120"/>
              </a:rPr>
              <a:t>　　一般孕婦產下畸形兒的比率約</a:t>
            </a:r>
            <a:r>
              <a:rPr lang="en-US" sz="3600" dirty="0" smtClean="0">
                <a:latin typeface="Garamond" pitchFamily="18" charset="0"/>
                <a:ea typeface="標楷體" pitchFamily="65" charset="-120"/>
              </a:rPr>
              <a:t>2-3%</a:t>
            </a:r>
            <a:r>
              <a:rPr lang="zh-TW" altLang="en-US" sz="3600" dirty="0" smtClean="0">
                <a:latin typeface="Garamond" pitchFamily="18" charset="0"/>
                <a:ea typeface="標楷體" pitchFamily="65" charset="-120"/>
              </a:rPr>
              <a:t>，而罹患癲癇症並使用癲癇藥的孕婦致畸胎率約</a:t>
            </a:r>
            <a:r>
              <a:rPr lang="en-US" sz="3600" dirty="0" smtClean="0">
                <a:latin typeface="Garamond" pitchFamily="18" charset="0"/>
                <a:ea typeface="標楷體" pitchFamily="65" charset="-120"/>
              </a:rPr>
              <a:t>6-9%</a:t>
            </a:r>
            <a:r>
              <a:rPr lang="zh-TW" altLang="en-US" sz="3600" dirty="0" smtClean="0">
                <a:latin typeface="Garamond" pitchFamily="18" charset="0"/>
                <a:ea typeface="標楷體" pitchFamily="65" charset="-120"/>
              </a:rPr>
              <a:t>。當使用的藥物種類越多，風險更高。有些孕婦會因為擔心致畸胎而不敢用藥甚至自行減藥；但萬一沒有妥善控制癲癇，對母子反而更加危險。產檢時善用高層次超音波，便可降低產下畸形兒的機會。至於使用癲癇藥可能出現的畸形多以顏面與肢端為主，如鼻子扁、厚唇、人中過長、手指短；較少見的嚴重畸形，如神經管缺損、心臟病。</a:t>
            </a:r>
          </a:p>
          <a:p>
            <a:pPr marL="0" indent="0" algn="just">
              <a:buNone/>
            </a:pPr>
            <a:r>
              <a:rPr lang="zh-TW" altLang="en-US" sz="3600" dirty="0" smtClean="0">
                <a:latin typeface="Garamond" pitchFamily="18" charset="0"/>
                <a:ea typeface="標楷體" pitchFamily="65" charset="-120"/>
              </a:rPr>
              <a:t>　　癲癇藥物於懷孕中使用原則，是以足以控制癲癇的最少劑量，盡可能以單一種藥物控制，並於計畫懷孕前至懷孕期間補充葉酸</a:t>
            </a:r>
            <a:r>
              <a:rPr lang="en-US" sz="3600" dirty="0" smtClean="0">
                <a:latin typeface="Garamond" pitchFamily="18" charset="0"/>
                <a:ea typeface="標楷體" pitchFamily="65" charset="-120"/>
              </a:rPr>
              <a:t>(</a:t>
            </a:r>
            <a:r>
              <a:rPr lang="zh-TW" altLang="en-US" sz="3600" dirty="0" smtClean="0">
                <a:latin typeface="Garamond" pitchFamily="18" charset="0"/>
                <a:ea typeface="標楷體" pitchFamily="65" charset="-120"/>
              </a:rPr>
              <a:t>每天</a:t>
            </a:r>
            <a:r>
              <a:rPr lang="en-US" sz="3600" dirty="0" smtClean="0">
                <a:latin typeface="Garamond" pitchFamily="18" charset="0"/>
                <a:ea typeface="標楷體" pitchFamily="65" charset="-120"/>
              </a:rPr>
              <a:t>2-4</a:t>
            </a:r>
            <a:r>
              <a:rPr lang="zh-TW" altLang="en-US" sz="3600" dirty="0" smtClean="0">
                <a:latin typeface="Garamond" pitchFamily="18" charset="0"/>
                <a:ea typeface="標楷體" pitchFamily="65" charset="-120"/>
              </a:rPr>
              <a:t>毫克</a:t>
            </a:r>
            <a:r>
              <a:rPr lang="en-US" sz="3600" dirty="0" smtClean="0">
                <a:latin typeface="Garamond" pitchFamily="18" charset="0"/>
                <a:ea typeface="標楷體" pitchFamily="65" charset="-120"/>
              </a:rPr>
              <a:t>)</a:t>
            </a:r>
            <a:r>
              <a:rPr lang="zh-TW" altLang="en-US" sz="3600" dirty="0" smtClean="0">
                <a:latin typeface="Garamond" pitchFamily="18" charset="0"/>
                <a:ea typeface="標楷體" pitchFamily="65" charset="-120"/>
              </a:rPr>
              <a:t>，以減少胎兒神經管缺損的機率。而準媽媽必須配合保持正常生活作息及運動、規律飲食、及戒菸酒。</a:t>
            </a:r>
          </a:p>
          <a:p>
            <a:pPr marL="0" indent="0" algn="just">
              <a:buNone/>
            </a:pPr>
            <a:r>
              <a:rPr lang="zh-TW" altLang="en-US" sz="3600" dirty="0" smtClean="0">
                <a:latin typeface="Garamond" pitchFamily="18" charset="0"/>
                <a:ea typeface="標楷體" pitchFamily="65" charset="-120"/>
              </a:rPr>
              <a:t>　　雖然潛藏可能的風險，但仍有九成以上的癲癇婦女都可以順利生產並擁有健康的寶寶，只有少數</a:t>
            </a:r>
            <a:r>
              <a:rPr lang="en-US" sz="3600" dirty="0" smtClean="0">
                <a:latin typeface="Garamond" pitchFamily="18" charset="0"/>
                <a:ea typeface="標楷體" pitchFamily="65" charset="-120"/>
              </a:rPr>
              <a:t>(2%)</a:t>
            </a:r>
            <a:r>
              <a:rPr lang="zh-TW" altLang="en-US" sz="3600" dirty="0" smtClean="0">
                <a:latin typeface="Garamond" pitchFamily="18" charset="0"/>
                <a:ea typeface="標楷體" pitchFamily="65" charset="-120"/>
              </a:rPr>
              <a:t>病患會在懷孕時發生全身型癲癇大發作。所以只要與醫師配合準時服藥，按時追蹤，避免過度焦慮，準媽媽們絕對有很高的機會安然度過孕期，母子均安。</a:t>
            </a:r>
            <a:endParaRPr lang="zh-TW" altLang="en-US" sz="3600" dirty="0">
              <a:latin typeface="Garamond" pitchFamily="18" charset="0"/>
              <a:ea typeface="標楷體" pitchFamily="65" charset="-120"/>
            </a:endParaRPr>
          </a:p>
        </p:txBody>
      </p:sp>
      <p:pic>
        <p:nvPicPr>
          <p:cNvPr id="11" name="圖片 10" descr="G03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463206" y="20822444"/>
            <a:ext cx="4020344" cy="4020344"/>
          </a:xfrm>
          <a:prstGeom prst="rect">
            <a:avLst/>
          </a:prstGeom>
        </p:spPr>
      </p:pic>
      <p:pic>
        <p:nvPicPr>
          <p:cNvPr id="2054" name="圖片 20" descr="癲癇LOGO-6.6.JPG"/>
          <p:cNvPicPr>
            <a:picLocks noChangeAspect="1"/>
          </p:cNvPicPr>
          <p:nvPr/>
        </p:nvPicPr>
        <p:blipFill>
          <a:blip r:embed="rId4"/>
          <a:srcRect t="31100" b="34093"/>
          <a:stretch>
            <a:fillRect/>
          </a:stretch>
        </p:blipFill>
        <p:spPr bwMode="auto">
          <a:xfrm>
            <a:off x="11274425" y="22555994"/>
            <a:ext cx="106235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2636</TotalTime>
  <Words>3</Words>
  <Application>Microsoft Office PowerPoint</Application>
  <PresentationFormat>自訂</PresentationFormat>
  <Paragraphs>15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投影片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stor</cp:lastModifiedBy>
  <cp:revision>206</cp:revision>
  <cp:lastPrinted>2015-05-15T06:36:16Z</cp:lastPrinted>
  <dcterms:created xsi:type="dcterms:W3CDTF">2012-04-12T06:56:09Z</dcterms:created>
  <dcterms:modified xsi:type="dcterms:W3CDTF">2016-03-25T02:30:05Z</dcterms:modified>
</cp:coreProperties>
</file>