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80" r:id="rId9"/>
    <p:sldId id="262" r:id="rId10"/>
    <p:sldId id="276" r:id="rId11"/>
    <p:sldId id="281" r:id="rId12"/>
    <p:sldId id="263" r:id="rId13"/>
    <p:sldId id="264" r:id="rId14"/>
    <p:sldId id="265" r:id="rId15"/>
    <p:sldId id="266" r:id="rId16"/>
    <p:sldId id="282" r:id="rId17"/>
    <p:sldId id="267" r:id="rId18"/>
    <p:sldId id="268" r:id="rId19"/>
    <p:sldId id="269" r:id="rId20"/>
    <p:sldId id="271" r:id="rId21"/>
    <p:sldId id="270" r:id="rId22"/>
    <p:sldId id="272" r:id="rId23"/>
    <p:sldId id="273" r:id="rId24"/>
    <p:sldId id="283" r:id="rId25"/>
    <p:sldId id="274" r:id="rId26"/>
    <p:sldId id="284" r:id="rId27"/>
    <p:sldId id="275" r:id="rId28"/>
    <p:sldId id="278" r:id="rId29"/>
    <p:sldId id="277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54" autoAdjust="0"/>
  </p:normalViewPr>
  <p:slideViewPr>
    <p:cSldViewPr snapToGrid="0">
      <p:cViewPr varScale="1">
        <p:scale>
          <a:sx n="61" d="100"/>
          <a:sy n="61" d="100"/>
        </p:scale>
        <p:origin x="13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BF8CF-0FAA-4952-8C66-B2ECFADC25DA}" type="datetimeFigureOut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DB623-B44A-4F88-9E07-3814C70209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49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Portable CXRs are most useful for answering relatively simple mechanical questions, such as whether a pacemaker or implantable cardioverter-defibrillator (ICD) is properly positioned, whether an endotracheal tube is in the correct location, and whether the mediastinum is midline.2-4 They are not generally good at providing physiologic or complex anatomic information, and there are questions that cannot be answered accurately from a portable CXR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DB623-B44A-4F88-9E07-3814C702096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34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DB623-B44A-4F88-9E07-3814C702096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586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plethora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DB623-B44A-4F88-9E07-3814C702096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1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DB623-B44A-4F88-9E07-3814C702096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45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Dilation of the aortic root is seen with aortic valve disease (both stenosis and regurgitation) but more frequently has other causes, such as long-term, poorly controlled systemic hypertension or generalized atherosclerosis with ectasia.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DB623-B44A-4F88-9E07-3814C702096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49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8C70C2-FE8A-4048-8755-8AB5CA051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12480B1-8656-49EB-91EA-4D4FF9206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4D1098-03D2-4548-8E8F-35E94663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1565-8A6C-40E3-9E3B-0B15EE399EDA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277536A-FE62-4EAD-BFD2-1F5C1B6D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FAB90CA-2A6E-4FCF-9E9C-DE605651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94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B3FEEC-3B57-471B-9DE2-A3BEC49B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F388D9D-EB61-45A2-A0A2-80975D6C4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CA7041-63EC-420E-B901-06C4319C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0CA3-9164-4CFC-9BC3-172077E3D299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46AF8A9-86C1-4942-B7C7-8198DB526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EBBA9F-4D5D-42BD-B4DA-D2F72848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37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CE72D44-7FB1-47DA-83AB-170DD9A7B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AF2F58F-76A9-4C2F-B7E3-C335F45CE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E92895-BA48-49A9-B64B-0BA5488B4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4906-E64E-4358-BD04-2A3F3AC68C79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D8CA37-66F1-4B6B-9557-D74293AA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F83F85-D74E-4E00-9AE1-510517AB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86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2F928-DA1D-42FA-AB8B-1AB88C0D4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85EBF5-02CB-4F70-8D6B-D07E3456E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EFB619-D8EB-4564-B3D6-6C2B08AA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72A3-77F3-4F8B-8047-164B59645C99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D06E5C-3824-4AE8-B4CB-AF0C516C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4516B1-6012-49FF-88A6-BB53EF15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41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645266-E9EB-489C-BD9C-A2A33D4B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72D4DBE-D3D0-4821-818F-9CC5E416A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4C05C3-035E-4681-BD6A-4D7477C6A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6F00-DA72-48D5-BE41-F25BA9571A50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B504E1-DF79-4146-87C5-49CF9EE3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7FF104-C7AA-491F-AE50-C0910909F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36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5B286D-C455-405B-9B30-DA80B91E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949177-8514-4F35-A858-BB694F587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602CF2A-43E6-4EF8-95B6-88E04FFAB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6650454-F6C0-4964-9C8F-8014E7A4A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B9BB-3712-47B4-917F-C21955988A94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D2672AD-593D-41AA-9C47-AB61C150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B13E02B-BAA9-47E7-B062-FE35DCB2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69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1FC7F5-4934-416A-8812-948B68ABF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48CB7D5-4D51-4FC7-AC21-5DE0CB3DC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5F79F6D-6E43-4E80-912E-EBEF6BBC1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C1BFA37-3BC0-4E86-B0B1-E47C679850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3A9AD30-264C-4264-90EB-7D3B6B5DC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D8BAEAF-AFF0-4AF7-B97A-994B3204D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0B3B-C06D-47CD-885E-5D80FB52A02F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0CE14B8-C81D-4138-B6E3-C700BA67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73A7D87-9053-4889-87A1-098E11F3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34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1B0BDD-0657-439C-A735-DE6531420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A18277B-34FE-4235-A3A9-A657F6DA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DBBC-4E5B-4BE7-83E0-453DB25897F9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3CAC109-DF69-410E-A4F5-5CA49FD7E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717A3D6-5719-4DF5-B854-D6BA0FCAC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91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A9A20C2-747A-44C3-94CE-AD95C0F4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5292-555C-4DB8-9BEA-FB24A1685DF7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4680FA0-1039-4773-82E4-F61E5833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5977533-642B-4BDF-BB50-CF271966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40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986D9B-29BA-4C8A-95AB-16C0A1C29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C1ED08-D712-4B83-B8E9-B588F2049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3841773-BFFE-420C-BDF7-AE80887A1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AE63BAD-316D-489F-851F-BE1CC36E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E532-8185-4590-BED0-97A639FF36B2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33D8961-E3CB-4FE4-A276-4B4948FF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394D3B0-942E-4E55-8D03-EC7F64CC8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09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AA23EB-0022-4FB3-B586-047975149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B562624-DE79-4047-A03D-0114BBDC2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224D67C-A187-4AEA-9B6D-395F47ACD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A985C0F-1749-452D-BF94-92D9D1384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6793-CFCF-4F3B-B359-DDBB1A05F588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8AAC90B-0E97-4C79-9E79-F9CB69B9C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D9F19CB-971B-4877-A21C-B60BE6AA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54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33ADB86-7B13-4A04-9EBD-4938D1BD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9046286-F876-4CA5-B702-C774228F3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982247-49E4-4EBB-8E03-586EC47DE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2DA0B-7A7F-4592-B838-19971ACA8178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13E39E-CE87-4920-852C-3FCF30DDC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E32F17-F711-4A92-9715-9097AD6CB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7522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976F6-BFDC-47DF-885B-A788D53FA2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66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7338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301625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C8DA90-C7A8-4ED7-A67E-ED62E34EB2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CXR</a:t>
            </a:r>
            <a:r>
              <a:rPr lang="zh-TW" altLang="en-US" dirty="0"/>
              <a:t> </a:t>
            </a:r>
            <a:r>
              <a:rPr lang="en-US" altLang="zh-TW" dirty="0"/>
              <a:t>Interpretation in Cardiology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C2D1A23-F79D-4621-A1EC-7A89C3FA7E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13C</a:t>
            </a:r>
            <a:r>
              <a:rPr lang="zh-TW" altLang="en-US" dirty="0"/>
              <a:t>討論室</a:t>
            </a:r>
            <a:endParaRPr lang="en-US" altLang="zh-TW" dirty="0"/>
          </a:p>
          <a:p>
            <a:r>
              <a:rPr lang="en-US" altLang="zh-TW"/>
              <a:t>2017/08/28</a:t>
            </a:r>
            <a:endParaRPr lang="en-US" altLang="zh-TW" dirty="0"/>
          </a:p>
          <a:p>
            <a:r>
              <a:rPr lang="zh-TW" altLang="en-US" dirty="0"/>
              <a:t>吳勃銳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0A31422-8984-4BDF-A1D8-720D5E6C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49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5B609E-7EBE-4236-860A-B0CCC2D0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General Principles – (2/2)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4138AB-6F47-4313-B106-F27419790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ABCDEFGHI</a:t>
            </a:r>
          </a:p>
          <a:p>
            <a:pPr lvl="1"/>
            <a:r>
              <a:rPr lang="en-US" altLang="zh-TW" dirty="0"/>
              <a:t>Assessment of quality / Airway</a:t>
            </a:r>
          </a:p>
          <a:p>
            <a:pPr lvl="1"/>
            <a:r>
              <a:rPr lang="en-US" altLang="zh-TW" dirty="0"/>
              <a:t>Bones and soft tissues</a:t>
            </a:r>
          </a:p>
          <a:p>
            <a:pPr lvl="1"/>
            <a:r>
              <a:rPr lang="en-US" altLang="zh-TW" dirty="0"/>
              <a:t>Cardiac</a:t>
            </a:r>
          </a:p>
          <a:p>
            <a:pPr lvl="1"/>
            <a:r>
              <a:rPr lang="en-US" altLang="zh-TW" dirty="0"/>
              <a:t>Diaphragm</a:t>
            </a:r>
          </a:p>
          <a:p>
            <a:pPr lvl="1"/>
            <a:r>
              <a:rPr lang="en-US" altLang="zh-TW" dirty="0"/>
              <a:t>Effusions / </a:t>
            </a:r>
            <a:r>
              <a:rPr lang="en-US" altLang="zh-TW" dirty="0" err="1"/>
              <a:t>Extrathoracic</a:t>
            </a:r>
            <a:r>
              <a:rPr lang="en-US" altLang="zh-TW" dirty="0"/>
              <a:t> soft tissue</a:t>
            </a:r>
          </a:p>
          <a:p>
            <a:pPr lvl="1"/>
            <a:r>
              <a:rPr lang="en-US" altLang="zh-TW" dirty="0"/>
              <a:t>Fields, fissures and foreign bodies</a:t>
            </a:r>
          </a:p>
          <a:p>
            <a:pPr lvl="1"/>
            <a:r>
              <a:rPr lang="en-US" altLang="zh-TW" dirty="0"/>
              <a:t>Great vessels / Gastric bubble</a:t>
            </a:r>
          </a:p>
          <a:p>
            <a:pPr lvl="1"/>
            <a:r>
              <a:rPr lang="en-US" altLang="zh-TW" dirty="0"/>
              <a:t>Hila and mediastinum</a:t>
            </a:r>
          </a:p>
          <a:p>
            <a:pPr lvl="1"/>
            <a:r>
              <a:rPr lang="en-US" altLang="zh-TW" dirty="0"/>
              <a:t>Impression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4A0DA64-F4A6-4E83-BCB5-95D33D6510ED}"/>
              </a:ext>
            </a:extLst>
          </p:cNvPr>
          <p:cNvSpPr/>
          <p:nvPr/>
        </p:nvSpPr>
        <p:spPr>
          <a:xfrm>
            <a:off x="5573026" y="6475222"/>
            <a:ext cx="3493971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dirty="0"/>
              <a:t>http://radiopaedia.org/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609224B-FD73-405B-9303-C88C826F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7140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EC33F2-904D-43EE-AE61-6F95BD90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CBCA66-345B-4700-9E88-A6A40D658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Technical Considerations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General Principles</a:t>
            </a:r>
          </a:p>
          <a:p>
            <a:r>
              <a:rPr lang="en-US" altLang="zh-TW" b="1" dirty="0"/>
              <a:t>Lungs and Pulmonary Vasculature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Cardiac Chambers and Great Vessels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Pericardium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Additional Specific Considerations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CF9E43-6A01-4708-B6E7-A43C1A6A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614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CD4CC8-BC50-4BC8-AAF3-02CE3A22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Lungs and Pulmonary Vasculature – (1/4)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4E817B-C34F-4FE4-B93C-A97CCAEB0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Best to define pulmonary vascularity</a:t>
            </a:r>
          </a:p>
          <a:p>
            <a:pPr lvl="1"/>
            <a:r>
              <a:rPr lang="en-US" altLang="zh-TW" dirty="0"/>
              <a:t>Looking at the middle zone of the lungs</a:t>
            </a:r>
          </a:p>
          <a:p>
            <a:pPr lvl="1"/>
            <a:r>
              <a:rPr lang="en-US" altLang="zh-TW" dirty="0"/>
              <a:t>Comparing a region in the upper portion of the lungs with a region in the lower portion</a:t>
            </a:r>
          </a:p>
          <a:p>
            <a:pPr lvl="1"/>
            <a:r>
              <a:rPr lang="en-US" altLang="zh-TW" dirty="0"/>
              <a:t>Vessels should be larger in the lower part of the lung</a:t>
            </a:r>
          </a:p>
          <a:p>
            <a:pPr lvl="1"/>
            <a:r>
              <a:rPr lang="en-US" altLang="zh-TW" dirty="0"/>
              <a:t>Difficult to define in the outer third of the lung</a:t>
            </a:r>
          </a:p>
          <a:p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4E231E5-DA69-4414-BAC6-B83A91BA6B6A}"/>
              </a:ext>
            </a:extLst>
          </p:cNvPr>
          <p:cNvSpPr/>
          <p:nvPr/>
        </p:nvSpPr>
        <p:spPr>
          <a:xfrm>
            <a:off x="5573026" y="6290738"/>
            <a:ext cx="349397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Braunwald's</a:t>
            </a:r>
            <a:r>
              <a:rPr lang="en-US" altLang="zh-TW" sz="1400" dirty="0"/>
              <a:t> Heart Disease: A Textbook of Cardiovascular Medicine, 10th Edition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2966B27-D62C-491D-BBB0-1EA2B8424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618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87E613-62DB-4AB6-909F-44441636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Lungs and Pulmonary Vasculature – (2/4)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662E6F-4CC2-45CB-A144-ECC44AC0F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49597"/>
          </a:xfrm>
        </p:spPr>
        <p:txBody>
          <a:bodyPr>
            <a:normAutofit/>
          </a:bodyPr>
          <a:lstStyle/>
          <a:p>
            <a:r>
              <a:rPr lang="en-US" altLang="zh-TW" dirty="0"/>
              <a:t>Increased PA flow </a:t>
            </a:r>
          </a:p>
          <a:p>
            <a:pPr lvl="1"/>
            <a:r>
              <a:rPr lang="en-US" altLang="zh-TW" dirty="0"/>
              <a:t>Pulmonary vessels are more prominent than usual in the periphery of the lung</a:t>
            </a:r>
          </a:p>
          <a:p>
            <a:pPr lvl="1"/>
            <a:r>
              <a:rPr lang="en-US" altLang="zh-TW" dirty="0"/>
              <a:t>Uniformly enlarged vessels and can be traced almost to the pleura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Increased LVEDP or LA pressure</a:t>
            </a:r>
          </a:p>
          <a:p>
            <a:pPr lvl="1"/>
            <a:r>
              <a:rPr lang="en-US" altLang="zh-TW" dirty="0"/>
              <a:t>Vessel borders become hazy, the lower zone vessels constrict, and the upper zone vessels enlarge</a:t>
            </a:r>
          </a:p>
          <a:p>
            <a:pPr lvl="1"/>
            <a:r>
              <a:rPr lang="en-US" altLang="zh-TW" dirty="0"/>
              <a:t>Interstitial edema increases</a:t>
            </a:r>
          </a:p>
          <a:p>
            <a:pPr lvl="1"/>
            <a:r>
              <a:rPr lang="en-US" altLang="zh-TW" dirty="0"/>
              <a:t>Pulmonary edema develops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2ADF433-CC6C-42D2-B5A7-75B9C7EC6C37}"/>
              </a:ext>
            </a:extLst>
          </p:cNvPr>
          <p:cNvSpPr/>
          <p:nvPr/>
        </p:nvSpPr>
        <p:spPr>
          <a:xfrm>
            <a:off x="5573026" y="6290738"/>
            <a:ext cx="349397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Braunwald's</a:t>
            </a:r>
            <a:r>
              <a:rPr lang="en-US" altLang="zh-TW" sz="1400" dirty="0"/>
              <a:t> Heart Disease: A Textbook of Cardiovascular Medicine, 10th Edition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5FFD3E8-46F6-473A-9589-A5BDBEC3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25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D46DF3-1648-41ED-8F75-1B7081B46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Lungs and Pulmonary Vasculature – (3/4)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D6E961-3F39-4CD4-A957-48E024CD3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TW" dirty="0"/>
              <a:t>Reasonably good correlation between the pulmonary vascular pattern and pulmonary capillary wedge pressure (PCWP)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zh-TW" dirty="0"/>
              <a:t>PCWP &lt; 8 mmHg </a:t>
            </a:r>
            <a:r>
              <a:rPr lang="en-US" altLang="zh-TW" dirty="0">
                <a:sym typeface="Wingdings" panose="05000000000000000000" pitchFamily="2" charset="2"/>
              </a:rPr>
              <a:t> Normal</a:t>
            </a:r>
            <a:r>
              <a:rPr lang="en-US" altLang="zh-TW" dirty="0"/>
              <a:t> vascular pattern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zh-TW" dirty="0"/>
              <a:t>PCWP 10 to 12 mmHg </a:t>
            </a:r>
            <a:r>
              <a:rPr lang="en-US" altLang="zh-TW" dirty="0">
                <a:sym typeface="Wingdings" panose="05000000000000000000" pitchFamily="2" charset="2"/>
              </a:rPr>
              <a:t> V</a:t>
            </a:r>
            <a:r>
              <a:rPr lang="en-US" altLang="zh-TW" dirty="0"/>
              <a:t>essels in the lower zone appear equal in diameter to or smaller than vessels in the upper zone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zh-TW" dirty="0"/>
              <a:t>PCWP 12 to 18 mm Hg 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en-US" altLang="zh-TW" dirty="0"/>
              <a:t> Vessel borders become progressively hazier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zh-TW" dirty="0"/>
              <a:t>PCWP &gt;18 to 20 mmHg </a:t>
            </a:r>
            <a:r>
              <a:rPr lang="en-US" altLang="zh-TW" dirty="0">
                <a:sym typeface="Wingdings" panose="05000000000000000000" pitchFamily="2" charset="2"/>
              </a:rPr>
              <a:t> </a:t>
            </a:r>
            <a:r>
              <a:rPr lang="en-US" altLang="zh-TW" dirty="0"/>
              <a:t>Pulmonary edema 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8EA33D9-C542-4845-83E6-B0C57615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8576700-4D6E-4ED9-BD83-ECA622CD4581}"/>
              </a:ext>
            </a:extLst>
          </p:cNvPr>
          <p:cNvSpPr/>
          <p:nvPr/>
        </p:nvSpPr>
        <p:spPr>
          <a:xfrm>
            <a:off x="5573026" y="6290738"/>
            <a:ext cx="349397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Braunwald's</a:t>
            </a:r>
            <a:r>
              <a:rPr lang="en-US" altLang="zh-TW" sz="1400" dirty="0"/>
              <a:t> Heart Disease: A Textbook of Cardiovascular Medicine, 10th Edition</a:t>
            </a:r>
          </a:p>
        </p:txBody>
      </p:sp>
    </p:spTree>
    <p:extLst>
      <p:ext uri="{BB962C8B-B14F-4D97-AF65-F5344CB8AC3E}">
        <p14:creationId xmlns:p14="http://schemas.microsoft.com/office/powerpoint/2010/main" val="2773553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374572-D5B9-4C3B-A8CE-CF1875531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Lungs and Pulmonary Vasculature – (4/4)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81A286-909E-4A57-BB4C-9F202AB5D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Chronic heart failure </a:t>
            </a:r>
            <a:endParaRPr lang="en-US" altLang="zh-TW" dirty="0">
              <a:sym typeface="Wingdings" panose="05000000000000000000" pitchFamily="2" charset="2"/>
            </a:endParaRPr>
          </a:p>
          <a:p>
            <a:pPr lvl="1"/>
            <a:r>
              <a:rPr lang="en-US" altLang="zh-TW" dirty="0"/>
              <a:t>Chronic changes in the pulmonary vascular pattern</a:t>
            </a:r>
          </a:p>
          <a:p>
            <a:pPr lvl="1"/>
            <a:r>
              <a:rPr lang="en-US" altLang="zh-TW" dirty="0"/>
              <a:t>Elevation of LVEDP to 25 to 30 mm Hg may have a normal pulmonary vascular pattern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E937731-7380-435A-8BCE-F1B78DF8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7F08B6D-B917-408B-94D4-E617E6468359}"/>
              </a:ext>
            </a:extLst>
          </p:cNvPr>
          <p:cNvSpPr/>
          <p:nvPr/>
        </p:nvSpPr>
        <p:spPr>
          <a:xfrm>
            <a:off x="5573026" y="6290738"/>
            <a:ext cx="349397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Braunwald's</a:t>
            </a:r>
            <a:r>
              <a:rPr lang="en-US" altLang="zh-TW" sz="1400" dirty="0"/>
              <a:t> Heart Disease: A Textbook of Cardiovascular Medicine, 10th Edition</a:t>
            </a:r>
          </a:p>
        </p:txBody>
      </p:sp>
    </p:spTree>
    <p:extLst>
      <p:ext uri="{BB962C8B-B14F-4D97-AF65-F5344CB8AC3E}">
        <p14:creationId xmlns:p14="http://schemas.microsoft.com/office/powerpoint/2010/main" val="2475801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EC33F2-904D-43EE-AE61-6F95BD90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CBCA66-345B-4700-9E88-A6A40D658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Technical Considerations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General Principles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Lungs and Pulmonary Vasculature</a:t>
            </a:r>
          </a:p>
          <a:p>
            <a:r>
              <a:rPr lang="en-US" altLang="zh-TW" b="1" dirty="0"/>
              <a:t>Cardiac Chambers and Great Vessels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Pericardium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Additional Specific Considerations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CF9E43-6A01-4708-B6E7-A43C1A6A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792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A833DA-68C2-46B4-9375-EE694507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Cardiac Chambers and Great Vessels – (1/7)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154026-FACC-489A-8A1B-470DB5163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Advantages of CXR over echocardiography, cardiac MR and cardiac CT</a:t>
            </a:r>
          </a:p>
          <a:p>
            <a:pPr marL="800100" lvl="1" indent="-457200">
              <a:buFont typeface="+mj-lt"/>
              <a:buAutoNum type="arabicParenR"/>
            </a:pPr>
            <a:r>
              <a:rPr lang="en-US" altLang="zh-TW" dirty="0"/>
              <a:t>Allow fairly straightforward assessment of current status and changes over time</a:t>
            </a:r>
          </a:p>
          <a:p>
            <a:pPr marL="800100" lvl="1" indent="-457200">
              <a:buFont typeface="+mj-lt"/>
              <a:buAutoNum type="arabicParenR"/>
            </a:pPr>
            <a:r>
              <a:rPr lang="en-US" altLang="zh-TW" dirty="0"/>
              <a:t>Routinely and readily available</a:t>
            </a:r>
          </a:p>
          <a:p>
            <a:pPr marL="800100" lvl="1" indent="-457200">
              <a:buFont typeface="+mj-lt"/>
              <a:buAutoNum type="arabicParenR"/>
            </a:pPr>
            <a:r>
              <a:rPr lang="en-US" altLang="zh-TW" dirty="0"/>
              <a:t>Inexpensive</a:t>
            </a:r>
          </a:p>
          <a:p>
            <a:pPr marL="800100" lvl="1" indent="-457200">
              <a:buFont typeface="+mj-lt"/>
              <a:buAutoNum type="arabicParenR"/>
            </a:pPr>
            <a:r>
              <a:rPr lang="en-US" altLang="zh-TW" dirty="0"/>
              <a:t>Carry a low radiation dose</a:t>
            </a:r>
          </a:p>
          <a:p>
            <a:pPr marL="800100" lvl="1" indent="-457200">
              <a:buFont typeface="+mj-lt"/>
              <a:buAutoNum type="arabicParenR"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11A6AC5-C58D-47E7-8DFA-700BDEE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B117643-1121-4B0C-96C0-F1373DCAA22E}"/>
              </a:ext>
            </a:extLst>
          </p:cNvPr>
          <p:cNvSpPr/>
          <p:nvPr/>
        </p:nvSpPr>
        <p:spPr>
          <a:xfrm>
            <a:off x="5573026" y="6290738"/>
            <a:ext cx="349397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Braunwald's</a:t>
            </a:r>
            <a:r>
              <a:rPr lang="en-US" altLang="zh-TW" sz="1400" dirty="0"/>
              <a:t> Heart Disease: A Textbook of Cardiovascular Medicine, 10th Edition</a:t>
            </a:r>
          </a:p>
        </p:txBody>
      </p:sp>
    </p:spTree>
    <p:extLst>
      <p:ext uri="{BB962C8B-B14F-4D97-AF65-F5344CB8AC3E}">
        <p14:creationId xmlns:p14="http://schemas.microsoft.com/office/powerpoint/2010/main" val="1672938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BDEB79-0E91-4B9D-9976-EC06E8C6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Cardiac Chambers and Great Vessels – (2/7)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01FEE1-71AE-40E2-BFD0-DBB189468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Right atrial enlargement </a:t>
            </a:r>
          </a:p>
          <a:p>
            <a:pPr lvl="1"/>
            <a:r>
              <a:rPr lang="en-US" altLang="zh-TW" dirty="0"/>
              <a:t>Essentially never isolated except in the presence of congenital tricuspid atresia or the </a:t>
            </a:r>
            <a:r>
              <a:rPr lang="en-US" altLang="zh-TW" dirty="0" err="1"/>
              <a:t>Ebstein</a:t>
            </a:r>
            <a:r>
              <a:rPr lang="en-US" altLang="zh-TW" dirty="0"/>
              <a:t> anomaly</a:t>
            </a:r>
          </a:p>
          <a:p>
            <a:r>
              <a:rPr lang="en-US" altLang="zh-TW" dirty="0"/>
              <a:t>Gross enlargement of the RA shadow</a:t>
            </a:r>
          </a:p>
          <a:p>
            <a:pPr lvl="1"/>
            <a:r>
              <a:rPr lang="en-US" altLang="zh-TW" dirty="0"/>
              <a:t>Right atrial convexity is more than 50% of the cardiovascular height</a:t>
            </a:r>
          </a:p>
          <a:p>
            <a:pPr lvl="1"/>
            <a:r>
              <a:rPr lang="en-US" altLang="zh-TW" dirty="0"/>
              <a:t>Right atrial margin is more than 5.5 cm from the midline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F9D97F6-A464-48D3-81DD-BD588BCA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71B247E-E421-48C2-81C9-9A79793C79ED}"/>
              </a:ext>
            </a:extLst>
          </p:cNvPr>
          <p:cNvSpPr/>
          <p:nvPr/>
        </p:nvSpPr>
        <p:spPr>
          <a:xfrm>
            <a:off x="2543504" y="6290738"/>
            <a:ext cx="652349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Braunwald's</a:t>
            </a:r>
            <a:r>
              <a:rPr lang="en-US" altLang="zh-TW" sz="1400" dirty="0"/>
              <a:t> Heart Disease: A Textbook of Cardiovascular Medicine, 10th Edition</a:t>
            </a:r>
          </a:p>
          <a:p>
            <a:r>
              <a:rPr lang="en-US" altLang="zh-TW" sz="1400" dirty="0"/>
              <a:t>http://radiopaedia.org/</a:t>
            </a:r>
          </a:p>
        </p:txBody>
      </p:sp>
      <p:pic>
        <p:nvPicPr>
          <p:cNvPr id="1026" name="Picture 2" descr="https://images.radiopaedia.org/images/23909561/1609e464830bb43690512dc26e7ac0_big_gallery.jpeg">
            <a:extLst>
              <a:ext uri="{FF2B5EF4-FFF2-40B4-BE49-F238E27FC236}">
                <a16:creationId xmlns:a16="http://schemas.microsoft.com/office/drawing/2014/main" id="{891BC2DE-DE6E-412E-8203-0463B753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815" y="1688133"/>
            <a:ext cx="4420678" cy="442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.radiopaedia.org/images/23928323/61d9a2dde4ed6d85f604f8a89996c8_big_gallery.jpeg">
            <a:extLst>
              <a:ext uri="{FF2B5EF4-FFF2-40B4-BE49-F238E27FC236}">
                <a16:creationId xmlns:a16="http://schemas.microsoft.com/office/drawing/2014/main" id="{1D480ED5-0CCF-48C5-9C7E-025AA78DF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493" y="1688133"/>
            <a:ext cx="4420678" cy="442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6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04F4DD-051F-4B4F-BC31-B168ED2D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Cardiac Chambers and Great Vessels – (3/7)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4984ED-4F73-4994-BBA0-D222EFA58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Right ventricular enlargement</a:t>
            </a:r>
          </a:p>
          <a:p>
            <a:pPr lvl="1"/>
            <a:r>
              <a:rPr lang="en-US" altLang="zh-TW" dirty="0"/>
              <a:t>Boot-shaped heart (Frontal view)</a:t>
            </a:r>
          </a:p>
          <a:p>
            <a:pPr lvl="1"/>
            <a:r>
              <a:rPr lang="en-US" altLang="zh-TW" dirty="0"/>
              <a:t>Filling in of the retrosternal airspace (Lateral view)</a:t>
            </a:r>
          </a:p>
          <a:p>
            <a:pPr lvl="2"/>
            <a:r>
              <a:rPr lang="en-US" altLang="zh-TW" dirty="0"/>
              <a:t>In normal person, less than one third the distance from the suprasternal notch to the tip of the xiphoid</a:t>
            </a:r>
          </a:p>
          <a:p>
            <a:pPr lvl="1"/>
            <a:r>
              <a:rPr lang="en-US" altLang="zh-TW" dirty="0"/>
              <a:t>Rare for the RV to dilate without LV dilation</a:t>
            </a:r>
          </a:p>
          <a:p>
            <a:pPr lvl="1"/>
            <a:r>
              <a:rPr lang="en-US" altLang="zh-TW" dirty="0"/>
              <a:t>Mostly common </a:t>
            </a:r>
            <a:r>
              <a:rPr lang="en-US" altLang="zh-TW" dirty="0">
                <a:sym typeface="Wingdings" panose="05000000000000000000" pitchFamily="2" charset="2"/>
              </a:rPr>
              <a:t> Tetralogy of Fallot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FA1315F-8ED6-4BA4-9A62-8E4F1932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5ADC911-6246-422A-96AA-9442B1A749D5}"/>
              </a:ext>
            </a:extLst>
          </p:cNvPr>
          <p:cNvSpPr/>
          <p:nvPr/>
        </p:nvSpPr>
        <p:spPr>
          <a:xfrm>
            <a:off x="2543504" y="6290738"/>
            <a:ext cx="652349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Braunwald's</a:t>
            </a:r>
            <a:r>
              <a:rPr lang="en-US" altLang="zh-TW" sz="1400" dirty="0"/>
              <a:t> Heart Disease: A Textbook of Cardiovascular Medicine, 10th Edition</a:t>
            </a:r>
          </a:p>
          <a:p>
            <a:r>
              <a:rPr lang="en-US" altLang="zh-TW" sz="1400" dirty="0"/>
              <a:t>http://radiopaedia.org/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C5AD5A6F-85CA-47D7-BB11-1E1E1D84D3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226" y="0"/>
            <a:ext cx="3240405" cy="3240405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FFC465D8-8ABE-40BA-87C6-3B7D285696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595" y="0"/>
            <a:ext cx="3240405" cy="3240405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14AFCA57-261A-49A8-B98A-4D195536AE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219" y="0"/>
            <a:ext cx="3240405" cy="3240405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99C60518-7E82-400D-8E15-B6F8BFE719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244" y="3234817"/>
            <a:ext cx="3240405" cy="3240405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49C78500-EF23-49BE-B8E1-247283116AA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201" y="3234817"/>
            <a:ext cx="3240405" cy="3240405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7D56276F-F69D-4F6B-AC81-19413A6C185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570" y="3234816"/>
            <a:ext cx="3240405" cy="32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EC33F2-904D-43EE-AE61-6F95BD90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CBCA66-345B-4700-9E88-A6A40D658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Technical Considerations</a:t>
            </a:r>
          </a:p>
          <a:p>
            <a:r>
              <a:rPr lang="en-US" altLang="zh-TW" dirty="0"/>
              <a:t>General Principles</a:t>
            </a:r>
          </a:p>
          <a:p>
            <a:r>
              <a:rPr lang="en-US" altLang="zh-TW" dirty="0"/>
              <a:t>Lungs and Pulmonary Vasculature</a:t>
            </a:r>
          </a:p>
          <a:p>
            <a:r>
              <a:rPr lang="en-US" altLang="zh-TW" dirty="0"/>
              <a:t>Cardiac Chambers and Great Vessels</a:t>
            </a:r>
          </a:p>
          <a:p>
            <a:r>
              <a:rPr lang="en-US" altLang="zh-TW" dirty="0"/>
              <a:t>Pericardium</a:t>
            </a:r>
          </a:p>
          <a:p>
            <a:r>
              <a:rPr lang="en-US" altLang="zh-TW" dirty="0"/>
              <a:t>Additional Specific Considerations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CF9E43-6A01-4708-B6E7-A43C1A6A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09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45AEEE1E-0D5C-4314-94CB-8394CEAFE8EB}"/>
              </a:ext>
            </a:extLst>
          </p:cNvPr>
          <p:cNvSpPr/>
          <p:nvPr/>
        </p:nvSpPr>
        <p:spPr>
          <a:xfrm>
            <a:off x="2543504" y="6290738"/>
            <a:ext cx="652349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Braunwald's</a:t>
            </a:r>
            <a:r>
              <a:rPr lang="en-US" altLang="zh-TW" sz="1400" dirty="0"/>
              <a:t> Heart Disease: A Textbook of Cardiovascular Medicine, 10th Edition</a:t>
            </a:r>
          </a:p>
          <a:p>
            <a:r>
              <a:rPr lang="en-US" altLang="zh-TW" sz="1400" dirty="0"/>
              <a:t>http://radiopaedia.org/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2FC4D1D-616D-47F1-8E57-D1FC8001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Cardiac Chambers and Great Vessels – (4/7)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88D090-1B8D-4ECB-A821-38E9FCD35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Left atrial enlargement</a:t>
            </a:r>
          </a:p>
          <a:p>
            <a:pPr lvl="1"/>
            <a:r>
              <a:rPr lang="en-US" altLang="zh-TW" dirty="0"/>
              <a:t>Dilation of the LA appendage</a:t>
            </a:r>
          </a:p>
          <a:p>
            <a:pPr lvl="1"/>
            <a:r>
              <a:rPr lang="en-US" altLang="zh-TW" dirty="0"/>
              <a:t>Widening the angle of the carina (&gt;90°)</a:t>
            </a:r>
          </a:p>
          <a:p>
            <a:pPr lvl="1"/>
            <a:r>
              <a:rPr lang="en-US" altLang="zh-TW" dirty="0"/>
              <a:t>Double density (or double contour)</a:t>
            </a:r>
          </a:p>
          <a:p>
            <a:pPr lvl="1"/>
            <a:r>
              <a:rPr lang="en-US" altLang="zh-TW" dirty="0"/>
              <a:t>Hallmark of mitral valve disease</a:t>
            </a:r>
          </a:p>
          <a:p>
            <a:pPr lvl="1"/>
            <a:r>
              <a:rPr lang="en-US" altLang="zh-TW" dirty="0"/>
              <a:t>Isolated LA enlargement </a:t>
            </a:r>
            <a:r>
              <a:rPr lang="en-US" altLang="zh-TW" dirty="0">
                <a:sym typeface="Wingdings" panose="05000000000000000000" pitchFamily="2" charset="2"/>
              </a:rPr>
              <a:t> M</a:t>
            </a:r>
            <a:r>
              <a:rPr lang="en-US" altLang="zh-TW" dirty="0"/>
              <a:t>ost often in MS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6DC1ACF-7D65-475D-9CE9-D4F74002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FBF71831-FB94-4E0D-B455-25CC993243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3240405" cy="3240405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2A70AE46-5F45-4DC3-85DD-8C9FBAC3B8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798" y="-3"/>
            <a:ext cx="3240405" cy="3240405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A96D81B6-1894-4996-9832-72B609B1A5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595" y="0"/>
            <a:ext cx="3240405" cy="3240405"/>
          </a:xfrm>
          <a:prstGeom prst="rect">
            <a:avLst/>
          </a:prstGeom>
        </p:spPr>
      </p:pic>
      <p:pic>
        <p:nvPicPr>
          <p:cNvPr id="22" name="Picture 2" descr="https://images.radiopaedia.org/images/23933563/118ba2c4e8f1e0e41ed8000af46fb4_big_gallery.jpeg">
            <a:extLst>
              <a:ext uri="{FF2B5EF4-FFF2-40B4-BE49-F238E27FC236}">
                <a16:creationId xmlns:a16="http://schemas.microsoft.com/office/drawing/2014/main" id="{312A97CF-CAA4-40B5-8648-3CA497CDD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40402"/>
            <a:ext cx="3229017" cy="322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images.radiopaedia.org/images/23933564/fbb7d021569526aeb203a127a9577a_big_gallery.jpeg">
            <a:extLst>
              <a:ext uri="{FF2B5EF4-FFF2-40B4-BE49-F238E27FC236}">
                <a16:creationId xmlns:a16="http://schemas.microsoft.com/office/drawing/2014/main" id="{84BF0FA6-DB70-4CBC-8261-050485D95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797" y="3240402"/>
            <a:ext cx="3229017" cy="322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images.radiopaedia.org/images/23933607/4bd237f60a27fcffbad4aa9f99007f_big_gallery.jpeg">
            <a:extLst>
              <a:ext uri="{FF2B5EF4-FFF2-40B4-BE49-F238E27FC236}">
                <a16:creationId xmlns:a16="http://schemas.microsoft.com/office/drawing/2014/main" id="{9465D25A-8E39-4182-83B9-C33390D07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594" y="3240402"/>
            <a:ext cx="3240405" cy="324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8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FC4D1D-616D-47F1-8E57-D1FC8001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Cardiac Chambers and Great Vessels – (5/7)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88D090-1B8D-4ECB-A821-38E9FCD35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Left ventricular enlargement</a:t>
            </a:r>
          </a:p>
          <a:p>
            <a:pPr lvl="1"/>
            <a:r>
              <a:rPr lang="en-US" altLang="zh-TW" dirty="0"/>
              <a:t>Prominent, downwardly directed contour of the apex (Frontal view)</a:t>
            </a:r>
          </a:p>
          <a:p>
            <a:pPr lvl="1"/>
            <a:r>
              <a:rPr lang="en-US" altLang="zh-TW" dirty="0"/>
              <a:t>posterior bulge, below the level of the mitral annulus (Lateral view)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6DC1ACF-7D65-475D-9CE9-D4F74002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17FC99E-B742-4ACC-8508-FEB1C32BABCA}"/>
              </a:ext>
            </a:extLst>
          </p:cNvPr>
          <p:cNvSpPr/>
          <p:nvPr/>
        </p:nvSpPr>
        <p:spPr>
          <a:xfrm>
            <a:off x="2543504" y="6290738"/>
            <a:ext cx="652349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Braunwald's</a:t>
            </a:r>
            <a:r>
              <a:rPr lang="en-US" altLang="zh-TW" sz="1400" dirty="0"/>
              <a:t> Heart Disease: A Textbook of Cardiovascular Medicine, 10th Edition</a:t>
            </a:r>
          </a:p>
          <a:p>
            <a:r>
              <a:rPr lang="en-US" altLang="zh-TW" sz="1400" dirty="0"/>
              <a:t>http://radiopaedia.org/</a:t>
            </a:r>
          </a:p>
        </p:txBody>
      </p:sp>
      <p:pic>
        <p:nvPicPr>
          <p:cNvPr id="13" name="Picture 2" descr="https://images.radiopaedia.org/images/23910249/92b1c4aa0c507ebc8b33df18b62384_big_gallery.jpeg">
            <a:extLst>
              <a:ext uri="{FF2B5EF4-FFF2-40B4-BE49-F238E27FC236}">
                <a16:creationId xmlns:a16="http://schemas.microsoft.com/office/drawing/2014/main" id="{9A17EFF7-6A3E-4666-8523-1D38B7EF9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603" y="0"/>
            <a:ext cx="3229017" cy="322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images.radiopaedia.org/images/23910251/19874c51109ba3262e9784d09a7642_big_gallery.jpeg">
            <a:extLst>
              <a:ext uri="{FF2B5EF4-FFF2-40B4-BE49-F238E27FC236}">
                <a16:creationId xmlns:a16="http://schemas.microsoft.com/office/drawing/2014/main" id="{9E7702F9-A440-41DD-9A50-A4AE41F93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491" y="0"/>
            <a:ext cx="3229017" cy="322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images.radiopaedia.org/images/23928465/aad84a754df118de0de82a3b082d61_big_gallery.jpeg">
            <a:extLst>
              <a:ext uri="{FF2B5EF4-FFF2-40B4-BE49-F238E27FC236}">
                <a16:creationId xmlns:a16="http://schemas.microsoft.com/office/drawing/2014/main" id="{00270841-096C-4CB8-A9EE-CEFFA0CB5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585" y="0"/>
            <a:ext cx="3229017" cy="322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images.radiopaedia.org/images/23928835/83f16c13f8d2c863c23c463c89c5e0_big_gallery.jpeg">
            <a:extLst>
              <a:ext uri="{FF2B5EF4-FFF2-40B4-BE49-F238E27FC236}">
                <a16:creationId xmlns:a16="http://schemas.microsoft.com/office/drawing/2014/main" id="{2795E204-43B9-4B2C-AA7A-F66F6EAED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603" y="3229015"/>
            <a:ext cx="3229017" cy="322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images.radiopaedia.org/images/23928836/08b1c3a5a920eb2d1dfe97215a885e_big_gallery.jpeg">
            <a:extLst>
              <a:ext uri="{FF2B5EF4-FFF2-40B4-BE49-F238E27FC236}">
                <a16:creationId xmlns:a16="http://schemas.microsoft.com/office/drawing/2014/main" id="{1A691172-BBE7-476C-BD86-2D1B575C6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491" y="3229016"/>
            <a:ext cx="3229017" cy="322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images.radiopaedia.org/images/23910276/c9a86b94023b7d3c79b76943695ef7_big_gallery.jpeg">
            <a:extLst>
              <a:ext uri="{FF2B5EF4-FFF2-40B4-BE49-F238E27FC236}">
                <a16:creationId xmlns:a16="http://schemas.microsoft.com/office/drawing/2014/main" id="{0667D1D8-1CB7-477C-B872-0D8B11698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585" y="3229017"/>
            <a:ext cx="3229017" cy="322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30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7098B7C-80B4-45DD-A757-FBD052D7A199}"/>
              </a:ext>
            </a:extLst>
          </p:cNvPr>
          <p:cNvSpPr/>
          <p:nvPr/>
        </p:nvSpPr>
        <p:spPr>
          <a:xfrm>
            <a:off x="2543504" y="6290738"/>
            <a:ext cx="652349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Braunwald's</a:t>
            </a:r>
            <a:r>
              <a:rPr lang="en-US" altLang="zh-TW" sz="1400" dirty="0"/>
              <a:t> Heart Disease: A Textbook of Cardiovascular Medicine, 10th Edition</a:t>
            </a:r>
          </a:p>
          <a:p>
            <a:r>
              <a:rPr lang="en-US" altLang="zh-TW" sz="1400" dirty="0"/>
              <a:t>http://radiopaedia.org/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429EDB5-ECE1-4140-8F21-23FE04D4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Cardiac Chambers and Great Vessels – (6/7)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B8F8AF-B0A0-4C06-AF67-29264023F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Pulmonary Arteries</a:t>
            </a:r>
          </a:p>
          <a:p>
            <a:pPr lvl="1"/>
            <a:r>
              <a:rPr lang="en-US" altLang="zh-TW" dirty="0"/>
              <a:t>Pulmonic stenosis 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en-US" altLang="zh-TW" dirty="0"/>
              <a:t> the main pulmonary artery and left main pulmonary artery dilate</a:t>
            </a:r>
          </a:p>
          <a:p>
            <a:pPr lvl="1"/>
            <a:r>
              <a:rPr lang="en-US" altLang="zh-TW" dirty="0"/>
              <a:t>Large pulmonary emboli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1EBA9D-E0E4-44D2-8A30-A9F51F75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5122" name="Picture 2" descr="https://images.radiopaedia.org/images/344665/fc232b183277a720bf8fcefe023ecc_big_gallery.jpeg">
            <a:extLst>
              <a:ext uri="{FF2B5EF4-FFF2-40B4-BE49-F238E27FC236}">
                <a16:creationId xmlns:a16="http://schemas.microsoft.com/office/drawing/2014/main" id="{06CFE01E-5CCF-49B5-B819-0644FDAD6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044" y="1690689"/>
            <a:ext cx="4333956" cy="433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ormal pulmonary ...">
            <a:extLst>
              <a:ext uri="{FF2B5EF4-FFF2-40B4-BE49-F238E27FC236}">
                <a16:creationId xmlns:a16="http://schemas.microsoft.com/office/drawing/2014/main" id="{4A896150-81C5-44BE-A330-E4987580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90689"/>
            <a:ext cx="4333956" cy="433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98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60E8A6-060D-4223-98E9-20F898BE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Cardiac Chambers and Great Vessels – (7/7)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B15FFE-8F00-4EB4-AD65-202DD2D24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Aorta</a:t>
            </a:r>
          </a:p>
          <a:p>
            <a:pPr lvl="1"/>
            <a:r>
              <a:rPr lang="en-US" altLang="zh-TW" dirty="0"/>
              <a:t>Most commonly seen abnormality </a:t>
            </a:r>
            <a:r>
              <a:rPr lang="en-US" altLang="zh-TW" dirty="0">
                <a:sym typeface="Wingdings" panose="05000000000000000000" pitchFamily="2" charset="2"/>
              </a:rPr>
              <a:t> </a:t>
            </a:r>
            <a:r>
              <a:rPr lang="en-US" altLang="zh-TW" dirty="0"/>
              <a:t>Dilation</a:t>
            </a:r>
          </a:p>
          <a:p>
            <a:pPr lvl="1"/>
            <a:r>
              <a:rPr lang="en-US" altLang="zh-TW" dirty="0"/>
              <a:t>Prominence to the right of the middle mediastinum (Frontal view)</a:t>
            </a:r>
          </a:p>
          <a:p>
            <a:pPr lvl="1"/>
            <a:r>
              <a:rPr lang="en-US" altLang="zh-TW" dirty="0"/>
              <a:t>Prominence in the anterior mediastinum (Lateral view)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Aortic valve</a:t>
            </a:r>
          </a:p>
          <a:p>
            <a:pPr lvl="1"/>
            <a:r>
              <a:rPr lang="en-US" altLang="zh-TW" dirty="0"/>
              <a:t>Calcification is pathognomonic for significant aortic valve disease but </a:t>
            </a:r>
            <a:r>
              <a:rPr lang="en-US" altLang="zh-TW" b="1" dirty="0"/>
              <a:t>usually difficult</a:t>
            </a:r>
            <a:r>
              <a:rPr lang="en-US" altLang="zh-TW" dirty="0"/>
              <a:t> to see on a CXR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FB73EE-8470-4A10-AD2A-99FD9F83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3B70DD-AF4C-453B-8F43-A31EBA5B61F6}"/>
              </a:ext>
            </a:extLst>
          </p:cNvPr>
          <p:cNvSpPr/>
          <p:nvPr/>
        </p:nvSpPr>
        <p:spPr>
          <a:xfrm>
            <a:off x="5573026" y="6290738"/>
            <a:ext cx="349397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Braunwald's</a:t>
            </a:r>
            <a:r>
              <a:rPr lang="en-US" altLang="zh-TW" sz="1400" dirty="0"/>
              <a:t> Heart Disease: A Textbook of Cardiovascular Medicine, 10th Edition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D834B65-2696-4BB7-BCD7-13B95FCB3F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42765"/>
            <a:ext cx="9144000" cy="52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4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EC33F2-904D-43EE-AE61-6F95BD90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CBCA66-345B-4700-9E88-A6A40D658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Technical Considerations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General Principles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Lungs and Pulmonary Vasculature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Cardiac Chambers and Great Vessels</a:t>
            </a:r>
          </a:p>
          <a:p>
            <a:r>
              <a:rPr lang="en-US" altLang="zh-TW" b="1" dirty="0"/>
              <a:t>Pericardium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Additional Specific Considerations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CF9E43-6A01-4708-B6E7-A43C1A6A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271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85C170A-ABE3-4AEE-9708-57E593512FD7}"/>
              </a:ext>
            </a:extLst>
          </p:cNvPr>
          <p:cNvSpPr/>
          <p:nvPr/>
        </p:nvSpPr>
        <p:spPr>
          <a:xfrm>
            <a:off x="2543504" y="6290738"/>
            <a:ext cx="652349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Braunwald's</a:t>
            </a:r>
            <a:r>
              <a:rPr lang="en-US" altLang="zh-TW" sz="1400" dirty="0"/>
              <a:t> Heart Disease: A Textbook of Cardiovascular Medicine, 10th Edition</a:t>
            </a:r>
          </a:p>
          <a:p>
            <a:r>
              <a:rPr lang="en-US" altLang="zh-TW" sz="1400" dirty="0"/>
              <a:t>http://radiopaedia.org/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072A94A-7902-400E-ADF2-9B7B5AEF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Pericardium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EA5CC4-F0E7-454D-B9E5-6076D9133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Pericardium is rarely distinctly definable </a:t>
            </a:r>
          </a:p>
          <a:p>
            <a:r>
              <a:rPr lang="en-US" altLang="zh-TW" dirty="0"/>
              <a:t>Two conditions: </a:t>
            </a:r>
          </a:p>
          <a:p>
            <a:pPr lvl="1"/>
            <a:r>
              <a:rPr lang="en-US" altLang="zh-TW" dirty="0"/>
              <a:t>Calcification</a:t>
            </a:r>
          </a:p>
          <a:p>
            <a:pPr lvl="1"/>
            <a:r>
              <a:rPr lang="en-US" altLang="zh-TW" dirty="0"/>
              <a:t>Large pericardial effusion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564767-509F-4745-B1A0-D24B1424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B2F1C54-7864-4FBE-B5F2-B5C8D2F8E9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330" y="0"/>
            <a:ext cx="6953340" cy="348408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19B6333-01C2-48D8-A7BF-CAD2D54564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97580"/>
            <a:ext cx="3360420" cy="336042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3B925FE-37B5-45EC-8FC3-78EC14955B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580" y="3497580"/>
            <a:ext cx="3360420" cy="33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EC33F2-904D-43EE-AE61-6F95BD90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CBCA66-345B-4700-9E88-A6A40D658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Technical Considerations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General Principles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Lungs and Pulmonary Vasculature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Cardiac Chambers and Great Vessels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Pericardium</a:t>
            </a:r>
          </a:p>
          <a:p>
            <a:r>
              <a:rPr lang="en-US" altLang="zh-TW" b="1" dirty="0"/>
              <a:t>Additional Specific Considerations</a:t>
            </a:r>
            <a:endParaRPr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CF9E43-6A01-4708-B6E7-A43C1A6A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128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164F99-7BD6-4212-824C-06608301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Additional Specific Considerations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232DC4-DF9D-45C9-9298-67EE5F942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Implantable Devices and Other Postsurgical Findings</a:t>
            </a:r>
          </a:p>
          <a:p>
            <a:pPr lvl="1"/>
            <a:r>
              <a:rPr lang="en-US" altLang="zh-TW" dirty="0"/>
              <a:t>The usual position of pacemaker lead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AA4A3B6-D3DC-4AA3-8918-D03601D4D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4C45857-F694-4870-84A3-10D7D8E43277}"/>
              </a:ext>
            </a:extLst>
          </p:cNvPr>
          <p:cNvSpPr/>
          <p:nvPr/>
        </p:nvSpPr>
        <p:spPr>
          <a:xfrm>
            <a:off x="2543504" y="6290738"/>
            <a:ext cx="652349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Braunwald's</a:t>
            </a:r>
            <a:r>
              <a:rPr lang="en-US" altLang="zh-TW" sz="1400" dirty="0"/>
              <a:t> Heart Disease: A Textbook of Cardiovascular Medicine, 10th Edition</a:t>
            </a:r>
          </a:p>
          <a:p>
            <a:r>
              <a:rPr lang="en-US" altLang="zh-TW" sz="1400" dirty="0"/>
              <a:t>http://radiopaedia.org/</a:t>
            </a:r>
          </a:p>
        </p:txBody>
      </p:sp>
      <p:pic>
        <p:nvPicPr>
          <p:cNvPr id="1026" name="Picture 2" descr="https://images.radiopaedia.org/images/13893264/b0f1e024ed47c60cbdf87d1129bab1_big_gallery.jpg">
            <a:extLst>
              <a:ext uri="{FF2B5EF4-FFF2-40B4-BE49-F238E27FC236}">
                <a16:creationId xmlns:a16="http://schemas.microsoft.com/office/drawing/2014/main" id="{04C9FE56-7328-410F-A1B3-850F88A33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2753"/>
            <a:ext cx="60007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s.radiopaedia.org/images/1832449/7182efa418ced5ccb9baa97d15082c_big_gallery.jpg">
            <a:extLst>
              <a:ext uri="{FF2B5EF4-FFF2-40B4-BE49-F238E27FC236}">
                <a16:creationId xmlns:a16="http://schemas.microsoft.com/office/drawing/2014/main" id="{2280F537-CD99-48A7-828E-63DE16ADC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8022" y="3099040"/>
            <a:ext cx="3682728" cy="31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s.radiopaedia.org/images/1832450/70e2ba061aad3172e2448daa9c2075_big_gallery.jpg">
            <a:extLst>
              <a:ext uri="{FF2B5EF4-FFF2-40B4-BE49-F238E27FC236}">
                <a16:creationId xmlns:a16="http://schemas.microsoft.com/office/drawing/2014/main" id="{0BA4C3F4-69E1-4533-B7F1-C2232AE97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2249416"/>
            <a:ext cx="3143250" cy="404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3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E492D0-8BA6-405E-A68B-5391F73AA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Take Home Message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EB4554-7CC1-42AA-80FE-925D0062E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CXRs provide a wealth of physiologic and anatomic information</a:t>
            </a:r>
          </a:p>
          <a:p>
            <a:r>
              <a:rPr lang="en-US" altLang="zh-TW" dirty="0"/>
              <a:t>Always considering the radiation dose</a:t>
            </a:r>
          </a:p>
          <a:p>
            <a:r>
              <a:rPr lang="en-US" altLang="zh-TW" dirty="0"/>
              <a:t>Portable CXRs should be used as infrequently as possible</a:t>
            </a:r>
          </a:p>
          <a:p>
            <a:r>
              <a:rPr lang="en-US" altLang="zh-TW" dirty="0"/>
              <a:t>Standard 6-foot frontal and lateral CXRs are almost always clinically useful</a:t>
            </a:r>
          </a:p>
          <a:p>
            <a:r>
              <a:rPr lang="en-US" altLang="zh-TW" dirty="0"/>
              <a:t>Always comparing to previous CXR if possible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6354B11-F1CF-4528-AF17-637E5C46B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3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7756DAF0-E841-4510-8456-1DE3D72DB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altLang="zh-TW" dirty="0"/>
              <a:t>Thank for Your Attention</a:t>
            </a:r>
            <a:endParaRPr lang="zh-TW" altLang="en-US" dirty="0"/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4834BA4A-ACB4-43FC-B18E-C58A3E168B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5AF76E5-4BDC-4CD8-B3A5-A1B36BA88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18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EC33F2-904D-43EE-AE61-6F95BD90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CBCA66-345B-4700-9E88-A6A40D658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Technical Considerations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General Principles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Lungs and Pulmonary Vasculature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Cardiac Chambers and Great Vessels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Pericardium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Additional Specific Considerations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CF9E43-6A01-4708-B6E7-A43C1A6A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63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530127-E827-49C3-9613-1AA573D5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Technical Considerations – (1/2)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80371F-395A-4A16-8A0C-71A602C81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Usual CXR consist of a frontal view and a lateral view</a:t>
            </a:r>
          </a:p>
          <a:p>
            <a:pPr lvl="1"/>
            <a:r>
              <a:rPr lang="en-US" altLang="zh-TW" dirty="0"/>
              <a:t>Frontal view: Standing PA view</a:t>
            </a:r>
          </a:p>
          <a:p>
            <a:pPr lvl="1"/>
            <a:r>
              <a:rPr lang="en-US" altLang="zh-TW" dirty="0"/>
              <a:t>Lateral view: Standing left lateral view</a:t>
            </a:r>
          </a:p>
          <a:p>
            <a:endParaRPr lang="en-US" altLang="zh-TW" dirty="0"/>
          </a:p>
          <a:p>
            <a:r>
              <a:rPr lang="en-US" altLang="zh-TW" dirty="0"/>
              <a:t>Heart size: PA view  &lt;  AP view</a:t>
            </a:r>
          </a:p>
          <a:p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62CF8F6-5BA0-4248-A816-E29EF1325D17}"/>
              </a:ext>
            </a:extLst>
          </p:cNvPr>
          <p:cNvSpPr/>
          <p:nvPr/>
        </p:nvSpPr>
        <p:spPr>
          <a:xfrm>
            <a:off x="3146686" y="2675823"/>
            <a:ext cx="3330341" cy="375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E94A096-1B23-4F22-8862-6B13B0F1C7B3}"/>
              </a:ext>
            </a:extLst>
          </p:cNvPr>
          <p:cNvSpPr/>
          <p:nvPr/>
        </p:nvSpPr>
        <p:spPr>
          <a:xfrm>
            <a:off x="3146686" y="3051208"/>
            <a:ext cx="3330341" cy="375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9752115-FDD8-41C0-91E9-5AC8A9D8320B}"/>
              </a:ext>
            </a:extLst>
          </p:cNvPr>
          <p:cNvSpPr/>
          <p:nvPr/>
        </p:nvSpPr>
        <p:spPr>
          <a:xfrm>
            <a:off x="5573026" y="6290738"/>
            <a:ext cx="349397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Braunwald's</a:t>
            </a:r>
            <a:r>
              <a:rPr lang="en-US" altLang="zh-TW" sz="1400" dirty="0"/>
              <a:t> Heart Disease: A Textbook of Cardiovascular Medicine, 10th Edition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DDCF98A-CC1F-4F61-89F1-FD31C72EB902}"/>
              </a:ext>
            </a:extLst>
          </p:cNvPr>
          <p:cNvSpPr/>
          <p:nvPr/>
        </p:nvSpPr>
        <p:spPr>
          <a:xfrm>
            <a:off x="4076298" y="4001294"/>
            <a:ext cx="303197" cy="320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8CDFF91-94CF-4796-897D-7003369A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103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F08AA1-AFC2-44E9-B221-0874F5A66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Technical Considerations – (2/2)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5399D1-F273-4568-949C-B56DCF120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Portable CXR</a:t>
            </a:r>
          </a:p>
          <a:p>
            <a:pPr lvl="1"/>
            <a:r>
              <a:rPr lang="en-US" altLang="zh-TW" dirty="0"/>
              <a:t>Supine or </a:t>
            </a:r>
            <a:r>
              <a:rPr lang="en-US" altLang="zh-TW" dirty="0" err="1"/>
              <a:t>Semisupine</a:t>
            </a:r>
            <a:r>
              <a:rPr lang="en-US" altLang="zh-TW" dirty="0"/>
              <a:t> position </a:t>
            </a:r>
            <a:r>
              <a:rPr lang="en-US" altLang="zh-TW" dirty="0">
                <a:sym typeface="Wingdings" panose="05000000000000000000" pitchFamily="2" charset="2"/>
              </a:rPr>
              <a:t> Decreased depth of inspiration</a:t>
            </a:r>
          </a:p>
          <a:p>
            <a:pPr lvl="1"/>
            <a:r>
              <a:rPr lang="en-US" altLang="zh-TW" dirty="0"/>
              <a:t>Relatively larger heart  </a:t>
            </a:r>
          </a:p>
          <a:p>
            <a:pPr lvl="1"/>
            <a:r>
              <a:rPr lang="en-US" altLang="zh-TW" dirty="0"/>
              <a:t>Less optimal visualization of the lungs</a:t>
            </a:r>
          </a:p>
          <a:p>
            <a:pPr lvl="1"/>
            <a:r>
              <a:rPr lang="en-US" altLang="zh-TW" dirty="0"/>
              <a:t>Poorer resolution</a:t>
            </a:r>
          </a:p>
          <a:p>
            <a:pPr lvl="1"/>
            <a:r>
              <a:rPr lang="en-US" altLang="zh-TW" dirty="0"/>
              <a:t>Most useful for answering relatively simple mechanical questions</a:t>
            </a:r>
          </a:p>
          <a:p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1A4D615-CE8D-4078-96A9-10565053CD53}"/>
              </a:ext>
            </a:extLst>
          </p:cNvPr>
          <p:cNvSpPr/>
          <p:nvPr/>
        </p:nvSpPr>
        <p:spPr>
          <a:xfrm>
            <a:off x="5573026" y="6290738"/>
            <a:ext cx="349397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Braunwald's</a:t>
            </a:r>
            <a:r>
              <a:rPr lang="en-US" altLang="zh-TW" sz="1400" dirty="0"/>
              <a:t> Heart Disease: A Textbook of Cardiovascular Medicine, 10th Edition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B31A687-3780-4A4E-B8A1-B207F724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98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21A50-BF1C-4BDE-B1A2-8A91398CF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Frontal View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6CB5E50E-1D9F-42E8-9D43-DD4011033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4885"/>
            <a:ext cx="9144000" cy="5816851"/>
          </a:xfrm>
          <a:prstGeom prst="rect">
            <a:avLst/>
          </a:prstGeom>
        </p:spPr>
      </p:pic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A2F2310-D280-40CF-8947-C27F43CE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43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8DD11C-5C24-47FE-BD4A-E5102950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/>
              <a:t>Lateral View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927782E-7B46-4C54-A049-72485E900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8677"/>
            <a:ext cx="9144000" cy="5742725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A72E5D9-0BEC-4256-99C7-0B1531EF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536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EC33F2-904D-43EE-AE61-6F95BD90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CBCA66-345B-4700-9E88-A6A40D658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Technical Considerations</a:t>
            </a:r>
          </a:p>
          <a:p>
            <a:r>
              <a:rPr lang="en-US" altLang="zh-TW" b="1" dirty="0"/>
              <a:t>General Principles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Lungs and Pulmonary Vasculature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Cardiac Chambers and Great Vessels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Pericardium</a:t>
            </a:r>
          </a:p>
          <a:p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Additional Specific Considerations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CF9E43-6A01-4708-B6E7-A43C1A6A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831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5B609E-7EBE-4236-860A-B0CCC2D0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General Principles – (1/2)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4138AB-6F47-4313-B106-F27419790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Systematic approach to the evaluation of CXR</a:t>
            </a:r>
          </a:p>
          <a:p>
            <a:r>
              <a:rPr lang="en-US" altLang="zh-TW" dirty="0"/>
              <a:t>Define which type of CXR study is being evaluated</a:t>
            </a:r>
          </a:p>
          <a:p>
            <a:pPr lvl="1"/>
            <a:r>
              <a:rPr lang="en-US" altLang="zh-TW" dirty="0"/>
              <a:t>PA or AP view; Portable or not</a:t>
            </a:r>
          </a:p>
          <a:p>
            <a:r>
              <a:rPr lang="en-US" altLang="zh-TW" dirty="0"/>
              <a:t>Determine whether previous CXRs are available for comparison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4A0DA64-F4A6-4E83-BCB5-95D33D6510ED}"/>
              </a:ext>
            </a:extLst>
          </p:cNvPr>
          <p:cNvSpPr/>
          <p:nvPr/>
        </p:nvSpPr>
        <p:spPr>
          <a:xfrm>
            <a:off x="5573026" y="6290738"/>
            <a:ext cx="349397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Braunwald's</a:t>
            </a:r>
            <a:r>
              <a:rPr lang="en-US" altLang="zh-TW" sz="1400" dirty="0"/>
              <a:t> Heart Disease: A Textbook of Cardiovascular Medicine, 10th Edition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609224B-FD73-405B-9303-C88C826F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76F6-BFDC-47DF-885B-A788D53FA24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0849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+ 微軟正黑體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1268</Words>
  <Application>Microsoft Office PowerPoint</Application>
  <PresentationFormat>如螢幕大小 (4:3)</PresentationFormat>
  <Paragraphs>227</Paragraphs>
  <Slides>29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5" baseType="lpstr">
      <vt:lpstr>微軟正黑體</vt:lpstr>
      <vt:lpstr>新細明體</vt:lpstr>
      <vt:lpstr>Arial</vt:lpstr>
      <vt:lpstr>Calibri</vt:lpstr>
      <vt:lpstr>Wingdings</vt:lpstr>
      <vt:lpstr>Office 佈景主題</vt:lpstr>
      <vt:lpstr>CXR Interpretation in Cardiology</vt:lpstr>
      <vt:lpstr>Outline</vt:lpstr>
      <vt:lpstr>Outline</vt:lpstr>
      <vt:lpstr>Technical Considerations – (1/2)</vt:lpstr>
      <vt:lpstr>Technical Considerations – (2/2)</vt:lpstr>
      <vt:lpstr>Frontal View</vt:lpstr>
      <vt:lpstr>Lateral View</vt:lpstr>
      <vt:lpstr>Outline</vt:lpstr>
      <vt:lpstr>General Principles – (1/2)</vt:lpstr>
      <vt:lpstr>General Principles – (2/2)</vt:lpstr>
      <vt:lpstr>Outline</vt:lpstr>
      <vt:lpstr>Lungs and Pulmonary Vasculature – (1/4)</vt:lpstr>
      <vt:lpstr>Lungs and Pulmonary Vasculature – (2/4)</vt:lpstr>
      <vt:lpstr>Lungs and Pulmonary Vasculature – (3/4)</vt:lpstr>
      <vt:lpstr>Lungs and Pulmonary Vasculature – (4/4)</vt:lpstr>
      <vt:lpstr>Outline</vt:lpstr>
      <vt:lpstr>Cardiac Chambers and Great Vessels – (1/7)</vt:lpstr>
      <vt:lpstr>Cardiac Chambers and Great Vessels – (2/7)</vt:lpstr>
      <vt:lpstr>Cardiac Chambers and Great Vessels – (3/7)</vt:lpstr>
      <vt:lpstr>Cardiac Chambers and Great Vessels – (4/7)</vt:lpstr>
      <vt:lpstr>Cardiac Chambers and Great Vessels – (5/7)</vt:lpstr>
      <vt:lpstr>Cardiac Chambers and Great Vessels – (6/7)</vt:lpstr>
      <vt:lpstr>Cardiac Chambers and Great Vessels – (7/7)</vt:lpstr>
      <vt:lpstr>Outline</vt:lpstr>
      <vt:lpstr>Pericardium</vt:lpstr>
      <vt:lpstr>Outline</vt:lpstr>
      <vt:lpstr>Additional Specific Considerations</vt:lpstr>
      <vt:lpstr>Take Home Message</vt:lpstr>
      <vt:lpstr>Thank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CXR Interpretation in Cardiology</dc:title>
  <dc:creator>吳勃銳</dc:creator>
  <cp:lastModifiedBy>吳勃銳</cp:lastModifiedBy>
  <cp:revision>35</cp:revision>
  <dcterms:created xsi:type="dcterms:W3CDTF">2017-08-16T03:03:36Z</dcterms:created>
  <dcterms:modified xsi:type="dcterms:W3CDTF">2017-08-22T06:45:40Z</dcterms:modified>
</cp:coreProperties>
</file>