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9" r:id="rId5"/>
    <p:sldId id="273" r:id="rId6"/>
    <p:sldId id="270" r:id="rId7"/>
    <p:sldId id="271" r:id="rId8"/>
    <p:sldId id="274" r:id="rId9"/>
    <p:sldId id="268" r:id="rId10"/>
    <p:sldId id="262" r:id="rId11"/>
    <p:sldId id="263" r:id="rId12"/>
    <p:sldId id="265" r:id="rId13"/>
    <p:sldId id="264" r:id="rId14"/>
    <p:sldId id="267" r:id="rId15"/>
    <p:sldId id="260" r:id="rId16"/>
    <p:sldId id="266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618CCA-CCF4-4D93-BE0F-52CA5BDB7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5052062-37C0-4658-A158-E8E9FC689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A076D6-0A45-4A88-97EF-EB4CED65A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E7D4-D653-4D73-9C21-4591BBD92CBF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65F8678-77C8-4854-94E7-C19ED9F6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84C5372-6782-4E7B-95B3-4CFED43A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EAF-9428-42B3-AC7A-5FA8C21C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07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F8A1A6-11CF-43C0-B084-BE8A7C77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D833538-2348-428E-A89F-21BEDCBA1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473860-1EF4-4769-B688-ACB8ABAA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E7D4-D653-4D73-9C21-4591BBD92CBF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35931A-5583-44EA-ADC2-407C0B42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35292A-1673-4AC0-B70F-1549B568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EAF-9428-42B3-AC7A-5FA8C21C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07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6FB431D-B2D5-482F-B2F3-8DA47AD8A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3DAF263-30DD-41D0-8781-B506A0FB9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DD66877-C95E-4B41-93D0-EC6ED4DF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E7D4-D653-4D73-9C21-4591BBD92CBF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EF8E36-F0FC-4480-BDB9-AE179B2C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497F05-8447-4BDC-8D52-974BD9E9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EAF-9428-42B3-AC7A-5FA8C21C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7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3C47E7-F307-44DD-95C7-59D2B049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4A4CCB-87CA-4355-B1BF-B234F3F5A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C8CBD6-F3B2-4A32-AD38-436CF5FF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E7D4-D653-4D73-9C21-4591BBD92CBF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7510D1-AE27-4234-A94E-B67928FC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93B8D8-88B9-4926-9B13-FA8D3C2F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EAF-9428-42B3-AC7A-5FA8C21C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23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F73485-BB44-4B81-9D17-A4759377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8C318DA-8F95-4B84-89FF-76714980D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863432-675C-4E32-B9C7-85CAAE59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E7D4-D653-4D73-9C21-4591BBD92CBF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686FCBC-8A32-43BC-B136-CC5286E4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49DF81-FFF4-4B43-8E79-9676FCFA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EAF-9428-42B3-AC7A-5FA8C21C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36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E835A2-3425-46CA-AF33-9FC191E90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8AEDB5-17B9-48BA-B992-E31CCFDEC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3742021-E14F-4666-99D4-FE280AD96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2A7B358-845E-4286-884D-B62DB6900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E7D4-D653-4D73-9C21-4591BBD92CBF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53D816-6F26-4AF0-AAA2-3A52B316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6B61217-83DA-4699-AA84-3227F608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EAF-9428-42B3-AC7A-5FA8C21C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4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7D314F-9533-4191-806E-07D87E899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20D569B-35E6-4237-8179-2AE7FE323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5273138-CBE2-427D-86E4-215DF9985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4D7C806-E207-4516-8534-1EEA20024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A3EF5A2-D985-463C-87C2-6FB7283BB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340D524-B4F8-4555-B810-EF11FC72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E7D4-D653-4D73-9C21-4591BBD92CBF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25A5894-8F18-4922-9307-62DFAC2F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B4C6097-B024-4C6D-B6B3-64FA0351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EAF-9428-42B3-AC7A-5FA8C21C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77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F10821-B60B-4746-82D6-D1294C83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EE67087-CE57-4F77-AC5C-70CC484D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E7D4-D653-4D73-9C21-4591BBD92CBF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A8FF43A-25FF-47E1-8F3B-9753D25EF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C204F70-5AA3-435E-9106-EC1352D4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EAF-9428-42B3-AC7A-5FA8C21C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04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39D7B74-DA6A-45B5-8B75-B2F43294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E7D4-D653-4D73-9C21-4591BBD92CBF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9CBF8DD-C85A-4404-9833-6083304B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5B74485-24F2-4CD2-A874-872B7C80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EAF-9428-42B3-AC7A-5FA8C21C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72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43CDA8-CB29-4CEF-AE3B-DF32033AD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7B2610-DD4B-474B-8E4C-3A08B913A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76B0693-6DFF-4285-A53F-94B1BC698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354C3C5-1A4B-4201-ADAA-20DAB222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E7D4-D653-4D73-9C21-4591BBD92CBF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C915852-5942-471F-8A9B-2FDB1EA60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1BF432-1B41-43B4-9E0F-454F8E9D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EAF-9428-42B3-AC7A-5FA8C21C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88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9013B5-D53D-4ED2-9D32-1812CF5F6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81DC866-7258-42B4-B2E6-EE565488B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6B8032B-AD2B-472D-AF85-9D60846E6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69B2E5E-65D1-4966-A5C4-7491E82F3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E7D4-D653-4D73-9C21-4591BBD92CBF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64943D0-9B0A-4A4A-A54B-BAA8B666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90D8DB5-6AB6-409F-9D49-FB1A5255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BEAF-9428-42B3-AC7A-5FA8C21C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32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0023E9F-8270-48B9-B8BB-8BCE3515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25B8D4A-7DD4-4C3C-A0F4-D6180FB59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49779FB-67CE-49EA-8E3E-610A05DED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7E7D4-D653-4D73-9C21-4591BBD92CBF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93CD05-5383-4BFC-92EC-B1698633F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A05696-524E-49EB-8292-7BF9422B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BEAF-9428-42B3-AC7A-5FA8C21CE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24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16E030-D660-46F8-AE8E-96519A2F6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3083"/>
            <a:ext cx="9144000" cy="2387600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Atrial Septal Defect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心房中膈缺損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40ECBEE-8855-41F4-BCB8-72031F62C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9478"/>
            <a:ext cx="9144000" cy="1655762"/>
          </a:xfrm>
        </p:spPr>
        <p:txBody>
          <a:bodyPr/>
          <a:lstStyle/>
          <a:p>
            <a:endParaRPr lang="en-US" altLang="zh-TW" dirty="0"/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報告者 曾建豪</a:t>
            </a:r>
          </a:p>
        </p:txBody>
      </p:sp>
    </p:spTree>
    <p:extLst>
      <p:ext uri="{BB962C8B-B14F-4D97-AF65-F5344CB8AC3E}">
        <p14:creationId xmlns:p14="http://schemas.microsoft.com/office/powerpoint/2010/main" val="102421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DDE9D18-7304-4FDB-BA4A-F67330413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4"/>
          <a:stretch/>
        </p:blipFill>
        <p:spPr>
          <a:xfrm>
            <a:off x="0" y="2682240"/>
            <a:ext cx="12196800" cy="3265942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CCAF7132-CFCA-4EE6-A2DE-D581A831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16" y="1025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2018 AHA/ACC Guideline for the Management of Adults With Congenital Heart Disease</a:t>
            </a:r>
            <a:br>
              <a:rPr lang="en-US" altLang="zh-TW" b="1" dirty="0"/>
            </a:br>
            <a:r>
              <a:rPr lang="en-US" altLang="zh-TW" sz="3600" dirty="0"/>
              <a:t>A Report of the American College of Cardiology/American Heart Association Task Force on Clinical Practice Guidelines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603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E010C2C-4FD9-48F7-B7B4-17058109E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3"/>
          <a:stretch/>
        </p:blipFill>
        <p:spPr>
          <a:xfrm>
            <a:off x="0" y="294639"/>
            <a:ext cx="12196800" cy="6309561"/>
          </a:xfrm>
          <a:prstGeom prst="rect">
            <a:avLst/>
          </a:prstGeom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80BD6B2E-872B-4FB3-97F7-1200478FD925}"/>
              </a:ext>
            </a:extLst>
          </p:cNvPr>
          <p:cNvSpPr/>
          <p:nvPr/>
        </p:nvSpPr>
        <p:spPr>
          <a:xfrm>
            <a:off x="6543040" y="1666240"/>
            <a:ext cx="2032000" cy="3556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D33C39AE-29A3-44D8-8D2C-A3E9ADCEDD47}"/>
              </a:ext>
            </a:extLst>
          </p:cNvPr>
          <p:cNvSpPr/>
          <p:nvPr/>
        </p:nvSpPr>
        <p:spPr>
          <a:xfrm>
            <a:off x="3271520" y="2733040"/>
            <a:ext cx="6888480" cy="3048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E3611BDA-97C2-4465-9841-740CC7BECC38}"/>
              </a:ext>
            </a:extLst>
          </p:cNvPr>
          <p:cNvSpPr/>
          <p:nvPr/>
        </p:nvSpPr>
        <p:spPr>
          <a:xfrm>
            <a:off x="6096000" y="3129280"/>
            <a:ext cx="4897120" cy="29972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35AF526A-36B8-4147-8BC0-7A015501A0A2}"/>
              </a:ext>
            </a:extLst>
          </p:cNvPr>
          <p:cNvSpPr/>
          <p:nvPr/>
        </p:nvSpPr>
        <p:spPr>
          <a:xfrm>
            <a:off x="4704080" y="3749040"/>
            <a:ext cx="7366000" cy="39116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C6DFF36F-F494-46F1-9AF3-B2009CC8FF0A}"/>
              </a:ext>
            </a:extLst>
          </p:cNvPr>
          <p:cNvSpPr/>
          <p:nvPr/>
        </p:nvSpPr>
        <p:spPr>
          <a:xfrm>
            <a:off x="4704080" y="5125921"/>
            <a:ext cx="2682240" cy="39116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18EB740-6125-48FF-B5EE-DEAEB4819471}"/>
              </a:ext>
            </a:extLst>
          </p:cNvPr>
          <p:cNvSpPr/>
          <p:nvPr/>
        </p:nvSpPr>
        <p:spPr>
          <a:xfrm>
            <a:off x="5242560" y="2072640"/>
            <a:ext cx="4074160" cy="3048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430D070-33A3-4D88-8CBB-31F18D7A9C15}"/>
              </a:ext>
            </a:extLst>
          </p:cNvPr>
          <p:cNvSpPr txBox="1"/>
          <p:nvPr/>
        </p:nvSpPr>
        <p:spPr>
          <a:xfrm>
            <a:off x="-4905" y="60184"/>
            <a:ext cx="327642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Symptomatic ASD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64772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72FD3D9-16D6-4D87-B9F1-6AB9ADAE3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69"/>
          <a:stretch/>
        </p:blipFill>
        <p:spPr>
          <a:xfrm>
            <a:off x="-4800" y="1060555"/>
            <a:ext cx="12196800" cy="45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6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BAB4F84-A0D4-4038-B7DC-EE5635E2E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5"/>
          <a:stretch/>
        </p:blipFill>
        <p:spPr>
          <a:xfrm>
            <a:off x="0" y="3058159"/>
            <a:ext cx="12196800" cy="243669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0331BCE-8B8C-4E0F-9399-8546EB9F8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" t="85135" b="2335"/>
          <a:stretch/>
        </p:blipFill>
        <p:spPr>
          <a:xfrm>
            <a:off x="-12000" y="2387600"/>
            <a:ext cx="12204000" cy="6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2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3410200-C409-4EE6-BF83-FC4FB7622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21" y="104642"/>
            <a:ext cx="9364958" cy="664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3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1651CD-9BD2-4543-9995-0A01D6E1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Take </a:t>
            </a:r>
            <a:r>
              <a:rPr lang="en-US" altLang="zh-TW"/>
              <a:t>Home Message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2B84E0-03AC-4C76-A03D-3425B6BBB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adults with </a:t>
            </a:r>
            <a:r>
              <a:rPr lang="en-US" altLang="zh-TW" dirty="0" err="1"/>
              <a:t>secundum</a:t>
            </a:r>
            <a:r>
              <a:rPr lang="en-US" altLang="zh-TW" dirty="0"/>
              <a:t> ASD and impaired functional capacity, right atrial and/or RV enlargement, </a:t>
            </a:r>
            <a:r>
              <a:rPr lang="en-US" altLang="zh-TW" dirty="0" err="1"/>
              <a:t>Qp:Qs</a:t>
            </a:r>
            <a:r>
              <a:rPr lang="en-US" altLang="zh-TW" dirty="0"/>
              <a:t> ≥1.5:1, and absence of cyanosis at rest or during exercise, device or surgical closure is recommended if systolic pulmonary artery pressure is &lt;50% of systolic systemic pressure and pulmonary vascular resistance is less than 1/3 of the systemic vascular resistance (Class of Recommendation [COR] I, Level of Evidence [LOE] B-NR). For asymptomatic patients, closure is reasonable (COR </a:t>
            </a:r>
            <a:r>
              <a:rPr lang="en-US" altLang="zh-TW" dirty="0" err="1"/>
              <a:t>IIa</a:t>
            </a:r>
            <a:r>
              <a:rPr lang="en-US" altLang="zh-TW" dirty="0"/>
              <a:t>, LOE C-LD).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230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C5405D1-38F6-4250-A58F-CFF725ACC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432"/>
            <a:ext cx="12196800" cy="27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5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882285-E044-444C-975D-E22253D3E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Atrial Septal Defect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04702A-3DCE-4A6E-BEC9-13817F4FF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/>
              <a:t>10-15% of congenital heart defects</a:t>
            </a:r>
          </a:p>
          <a:p>
            <a:pPr lvl="1"/>
            <a:r>
              <a:rPr lang="en-US" altLang="zh-TW" dirty="0"/>
              <a:t>The 2nd  most common congenital lesion found in adults (bicuspid aortic valve is the most common)</a:t>
            </a:r>
          </a:p>
          <a:p>
            <a:r>
              <a:rPr lang="en-US" altLang="zh-TW" dirty="0"/>
              <a:t>1:1500 live births have an ASD</a:t>
            </a:r>
          </a:p>
          <a:p>
            <a:r>
              <a:rPr lang="en-US" altLang="zh-TW" dirty="0"/>
              <a:t>Male: Female ratio is 1:2</a:t>
            </a:r>
          </a:p>
          <a:p>
            <a:r>
              <a:rPr lang="en-US" altLang="zh-TW" dirty="0"/>
              <a:t>Spontaneous closure is rare in children/ adults</a:t>
            </a:r>
          </a:p>
          <a:p>
            <a:pPr lvl="1"/>
            <a:r>
              <a:rPr lang="en-US" altLang="zh-TW" dirty="0"/>
              <a:t>Generally would have closed in infancy if it was going to close</a:t>
            </a:r>
          </a:p>
          <a:p>
            <a:pPr lvl="1"/>
            <a:r>
              <a:rPr lang="en-US" altLang="zh-TW" dirty="0"/>
              <a:t>Closure only seen in 4% of patients</a:t>
            </a:r>
          </a:p>
          <a:p>
            <a:r>
              <a:rPr lang="en-US" altLang="zh-TW" dirty="0"/>
              <a:t>Life expectancy is not normal, though many patients live to advanced age.</a:t>
            </a:r>
          </a:p>
          <a:p>
            <a:r>
              <a:rPr lang="en-US" altLang="zh-TW" dirty="0"/>
              <a:t>Natural survival beyond age 40-50 is &lt;50%.</a:t>
            </a:r>
          </a:p>
          <a:p>
            <a:r>
              <a:rPr lang="en-US" altLang="zh-TW" dirty="0"/>
              <a:t>The attrition rate after age 40 is ~6% per year</a:t>
            </a:r>
          </a:p>
          <a:p>
            <a:r>
              <a:rPr lang="en-US" altLang="zh-TW" dirty="0"/>
              <a:t>First open heart closure of an atrial septal defect (ASD) on September 5th, 1952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390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BBEF69E-AA14-44C7-A051-2567445B2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96" y="7366"/>
            <a:ext cx="5815648" cy="6843267"/>
          </a:xfrm>
          <a:prstGeom prst="rect">
            <a:avLst/>
          </a:prstGeom>
        </p:spPr>
      </p:pic>
      <p:pic>
        <p:nvPicPr>
          <p:cNvPr id="3" name="Picture 4" descr="asd_defects_labelled.gif                                       000AA45A Angela HD                      C3E30EBA:">
            <a:extLst>
              <a:ext uri="{FF2B5EF4-FFF2-40B4-BE49-F238E27FC236}">
                <a16:creationId xmlns:a16="http://schemas.microsoft.com/office/drawing/2014/main" id="{9CEBAFEC-F8E1-4138-ACB2-BBB257A60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077"/>
            <a:ext cx="5815648" cy="566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19AAA3B-FAAA-49F2-AA17-C9C7CFFE124C}"/>
              </a:ext>
            </a:extLst>
          </p:cNvPr>
          <p:cNvSpPr/>
          <p:nvPr/>
        </p:nvSpPr>
        <p:spPr>
          <a:xfrm>
            <a:off x="2192496" y="7366"/>
            <a:ext cx="3708400" cy="2677656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2400" dirty="0"/>
              <a:t>Ostium </a:t>
            </a:r>
            <a:r>
              <a:rPr lang="en-US" altLang="zh-TW" sz="2400" dirty="0" err="1"/>
              <a:t>Secundum</a:t>
            </a:r>
            <a:endParaRPr lang="en-US" altLang="zh-TW" sz="2400" dirty="0"/>
          </a:p>
          <a:p>
            <a:pPr>
              <a:buFont typeface="Times" panose="02020603050405020304" pitchFamily="18" charset="0"/>
              <a:buNone/>
            </a:pPr>
            <a:endParaRPr lang="en-US" altLang="zh-TW" sz="2400" dirty="0"/>
          </a:p>
          <a:p>
            <a:r>
              <a:rPr lang="en-US" altLang="zh-TW" sz="2400" dirty="0"/>
              <a:t>Ostium Primum</a:t>
            </a:r>
          </a:p>
          <a:p>
            <a:endParaRPr lang="en-US" altLang="zh-TW" sz="2400" dirty="0"/>
          </a:p>
          <a:p>
            <a:r>
              <a:rPr lang="en-US" altLang="zh-TW" sz="2400" dirty="0"/>
              <a:t>Sinus Venosus</a:t>
            </a:r>
          </a:p>
          <a:p>
            <a:endParaRPr lang="en-US" altLang="zh-TW" sz="2400" dirty="0"/>
          </a:p>
          <a:p>
            <a:r>
              <a:rPr lang="en-US" altLang="zh-TW" sz="2400" dirty="0"/>
              <a:t>Coronary sinus defects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5553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74667104-5396-4EAA-ADE2-CE4548913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Ostium </a:t>
            </a:r>
            <a:r>
              <a:rPr lang="en-US" altLang="zh-TW" dirty="0" err="1"/>
              <a:t>Secundum</a:t>
            </a:r>
            <a:r>
              <a:rPr lang="en-US" altLang="zh-TW" dirty="0"/>
              <a:t> ASD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C81752B-EAFF-4E05-A119-5C3CB165A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Most common type (70-75%)</a:t>
            </a:r>
          </a:p>
          <a:p>
            <a:r>
              <a:rPr lang="en-US" altLang="zh-TW" dirty="0"/>
              <a:t>7% of all congenital heart defects = 5-6 cases per 10,000 live births</a:t>
            </a:r>
          </a:p>
          <a:p>
            <a:r>
              <a:rPr lang="en-US" altLang="zh-TW" dirty="0"/>
              <a:t>Female predominance 2:1</a:t>
            </a:r>
          </a:p>
          <a:p>
            <a:r>
              <a:rPr lang="en-US" altLang="zh-TW" dirty="0"/>
              <a:t>Two common mechanisms:</a:t>
            </a:r>
          </a:p>
          <a:p>
            <a:pPr lvl="1"/>
            <a:r>
              <a:rPr lang="en-US" altLang="zh-TW" dirty="0"/>
              <a:t>Inadequate formation of septum </a:t>
            </a:r>
            <a:r>
              <a:rPr lang="en-US" altLang="zh-TW" dirty="0" err="1"/>
              <a:t>secundum</a:t>
            </a:r>
            <a:r>
              <a:rPr lang="en-US" altLang="zh-TW" dirty="0"/>
              <a:t> to not completely cover ostium </a:t>
            </a:r>
            <a:r>
              <a:rPr lang="en-US" altLang="zh-TW" dirty="0" err="1"/>
              <a:t>secundum</a:t>
            </a:r>
            <a:endParaRPr lang="en-US" altLang="zh-TW" dirty="0"/>
          </a:p>
          <a:p>
            <a:pPr lvl="1"/>
            <a:r>
              <a:rPr lang="en-US" altLang="zh-TW" dirty="0"/>
              <a:t>Excessively large ostium </a:t>
            </a:r>
            <a:r>
              <a:rPr lang="en-US" altLang="zh-TW" dirty="0" err="1"/>
              <a:t>secundum</a:t>
            </a:r>
            <a:r>
              <a:rPr lang="en-US" altLang="zh-TW" dirty="0"/>
              <a:t> due to increased resorption; septum </a:t>
            </a:r>
            <a:r>
              <a:rPr lang="en-US" altLang="zh-TW" dirty="0" err="1"/>
              <a:t>secundum</a:t>
            </a:r>
            <a:r>
              <a:rPr lang="en-US" altLang="zh-TW" dirty="0"/>
              <a:t> can therefore not cover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199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56352-54D8-4F1E-A3E0-B439C242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Clinical Presentation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08E6BC-FB91-4848-B16D-F46DC64C2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Often asymptomatic until 3-4</a:t>
            </a:r>
            <a:r>
              <a:rPr lang="en-US" altLang="zh-TW" baseline="30000" dirty="0"/>
              <a:t>th</a:t>
            </a:r>
            <a:r>
              <a:rPr lang="en-US" altLang="zh-TW" dirty="0"/>
              <a:t> decade for moderate-large ASD</a:t>
            </a:r>
          </a:p>
          <a:p>
            <a:r>
              <a:rPr lang="en-US" altLang="zh-TW" dirty="0"/>
              <a:t>Fatigue</a:t>
            </a:r>
          </a:p>
          <a:p>
            <a:r>
              <a:rPr lang="en-US" altLang="zh-TW" dirty="0"/>
              <a:t> DOE:</a:t>
            </a:r>
          </a:p>
          <a:p>
            <a:pPr lvl="1"/>
            <a:r>
              <a:rPr lang="en-US" altLang="zh-TW" dirty="0"/>
              <a:t>30% by 3rd decade</a:t>
            </a:r>
          </a:p>
          <a:p>
            <a:pPr lvl="1"/>
            <a:r>
              <a:rPr lang="en-US" altLang="zh-TW" dirty="0"/>
              <a:t>75% by 5th decade</a:t>
            </a:r>
          </a:p>
          <a:p>
            <a:r>
              <a:rPr lang="en-US" altLang="zh-TW" dirty="0"/>
              <a:t> Atrial arrhythmias/SVT and R sided HF:</a:t>
            </a:r>
          </a:p>
          <a:p>
            <a:pPr lvl="1"/>
            <a:r>
              <a:rPr lang="en-US" altLang="zh-TW" dirty="0"/>
              <a:t>10% by 4th decade</a:t>
            </a:r>
          </a:p>
          <a:p>
            <a:pPr lvl="1"/>
            <a:r>
              <a:rPr lang="en-US" altLang="zh-TW" dirty="0"/>
              <a:t>Increase the risk with age</a:t>
            </a:r>
          </a:p>
          <a:p>
            <a:r>
              <a:rPr lang="en-US" altLang="zh-TW" dirty="0"/>
              <a:t> Paradoxical Embolus: </a:t>
            </a:r>
          </a:p>
          <a:p>
            <a:pPr lvl="1"/>
            <a:r>
              <a:rPr lang="en-US" altLang="zh-TW" dirty="0"/>
              <a:t>Transient flow reversal (Valsalva/strain)</a:t>
            </a:r>
          </a:p>
          <a:p>
            <a:r>
              <a:rPr lang="en-US" altLang="zh-TW" dirty="0"/>
              <a:t> Pulmonary Hypertension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241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FB985C-52E2-4D7E-92E0-ADF4FC31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Associated Finding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8B6934-E61D-490D-9425-EDA062ADB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MVP (10-20%)</a:t>
            </a:r>
          </a:p>
          <a:p>
            <a:pPr>
              <a:buFont typeface="Times" panose="02020603050405020304" pitchFamily="18" charset="0"/>
              <a:buNone/>
            </a:pPr>
            <a:endParaRPr lang="en-US" altLang="zh-TW" dirty="0"/>
          </a:p>
          <a:p>
            <a:r>
              <a:rPr lang="en-US" altLang="zh-TW" dirty="0"/>
              <a:t>EKG abnormalities:</a:t>
            </a:r>
          </a:p>
          <a:p>
            <a:pPr lvl="1"/>
            <a:r>
              <a:rPr lang="en-US" altLang="zh-TW" dirty="0"/>
              <a:t>RAE</a:t>
            </a:r>
          </a:p>
          <a:p>
            <a:pPr lvl="1"/>
            <a:r>
              <a:rPr lang="en-US" altLang="zh-TW" dirty="0"/>
              <a:t>Prolonged PR interval</a:t>
            </a:r>
          </a:p>
          <a:p>
            <a:pPr lvl="1"/>
            <a:r>
              <a:rPr lang="en-US" altLang="zh-TW" dirty="0"/>
              <a:t>RAD (+100°)</a:t>
            </a:r>
          </a:p>
          <a:p>
            <a:pPr lvl="1"/>
            <a:r>
              <a:rPr lang="en-US" altLang="zh-TW" dirty="0"/>
              <a:t>rSR</a:t>
            </a:r>
            <a:r>
              <a:rPr lang="en-US" altLang="zh-TW" baseline="30000" dirty="0"/>
              <a:t>1   </a:t>
            </a:r>
            <a:r>
              <a:rPr lang="en-US" altLang="zh-TW" dirty="0"/>
              <a:t>V1</a:t>
            </a:r>
          </a:p>
          <a:p>
            <a:endParaRPr lang="zh-TW" altLang="en-US" dirty="0"/>
          </a:p>
        </p:txBody>
      </p:sp>
      <p:pic>
        <p:nvPicPr>
          <p:cNvPr id="5" name="Picture 6" descr="1350x900">
            <a:extLst>
              <a:ext uri="{FF2B5EF4-FFF2-40B4-BE49-F238E27FC236}">
                <a16:creationId xmlns:a16="http://schemas.microsoft.com/office/drawing/2014/main" id="{5ACFDB49-455C-4F37-AE58-6CF710599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5825" y="1690688"/>
            <a:ext cx="7169150" cy="3913188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97387C90-31E8-42C7-9CFB-964DD750B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363" y="5603876"/>
            <a:ext cx="8229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zh-TW" sz="1400">
                <a:solidFill>
                  <a:schemeClr val="tx2"/>
                </a:solidFill>
              </a:rPr>
              <a:t>rSR’ in v1 (incomplete RBBB) and notching of the R wave peak (“crochetage sign”)</a:t>
            </a:r>
          </a:p>
          <a:p>
            <a:pPr>
              <a:spcBef>
                <a:spcPct val="50000"/>
              </a:spcBef>
            </a:pPr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78389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777030-6941-46AD-967C-ED21FDBA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Echo Finding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A1FA25-6C06-4A6C-8584-AAB0C2221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Subcostal view most reliable: US beam perpendicular to plane of septum</a:t>
            </a:r>
          </a:p>
          <a:p>
            <a:pPr lvl="1"/>
            <a:r>
              <a:rPr lang="en-US" altLang="zh-TW" dirty="0"/>
              <a:t>Other views may have loss of signal from the atrial septum from parallel alignment</a:t>
            </a:r>
          </a:p>
          <a:p>
            <a:r>
              <a:rPr lang="en-US" altLang="zh-TW" dirty="0" err="1"/>
              <a:t>Secundum</a:t>
            </a:r>
            <a:r>
              <a:rPr lang="en-US" altLang="zh-TW" dirty="0"/>
              <a:t> ASD: central portion of atrial septum (89% sensitivity)</a:t>
            </a:r>
          </a:p>
          <a:p>
            <a:r>
              <a:rPr lang="en-US" altLang="zh-TW" dirty="0"/>
              <a:t>Primum ASD: adjacent to AV valve annuli (100% sensitivity)</a:t>
            </a:r>
          </a:p>
          <a:p>
            <a:r>
              <a:rPr lang="en-US" altLang="zh-TW" dirty="0"/>
              <a:t>Sinus Venosus defects: difficult to visualize on TTE (44% sensitivity)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883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9368D3-159B-478F-A0AE-FBF2D8E8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Closure Device</a:t>
            </a:r>
            <a:endParaRPr lang="zh-TW" altLang="en-US" dirty="0"/>
          </a:p>
        </p:txBody>
      </p:sp>
      <p:pic>
        <p:nvPicPr>
          <p:cNvPr id="4" name="Picture 9" descr="ASD 011">
            <a:extLst>
              <a:ext uri="{FF2B5EF4-FFF2-40B4-BE49-F238E27FC236}">
                <a16:creationId xmlns:a16="http://schemas.microsoft.com/office/drawing/2014/main" id="{55DB0AED-6C60-448D-9BEB-20885F07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t="2127" r="2159" b="2100"/>
          <a:stretch>
            <a:fillRect/>
          </a:stretch>
        </p:blipFill>
        <p:spPr>
          <a:xfrm>
            <a:off x="6096000" y="153034"/>
            <a:ext cx="5205661" cy="6704966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D293302-1EC3-4268-8A3C-1E0D398B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t="6210" r="6282" b="6856"/>
          <a:stretch>
            <a:fillRect/>
          </a:stretch>
        </p:blipFill>
        <p:spPr bwMode="auto">
          <a:xfrm>
            <a:off x="193746" y="1569243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000039a">
            <a:extLst>
              <a:ext uri="{FF2B5EF4-FFF2-40B4-BE49-F238E27FC236}">
                <a16:creationId xmlns:a16="http://schemas.microsoft.com/office/drawing/2014/main" id="{0603B0F9-802D-42A9-BC0B-AB69EBB0E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8" y="4377324"/>
            <a:ext cx="1899594" cy="21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07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414E9EC-738F-44CC-BA66-954E83D16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685" y="5917631"/>
            <a:ext cx="3147794" cy="94036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27D898D-2C9F-4E5B-ABD5-559867C9F0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" t="2105" r="4554" b="3263"/>
          <a:stretch/>
        </p:blipFill>
        <p:spPr>
          <a:xfrm>
            <a:off x="3304315" y="1189107"/>
            <a:ext cx="5583370" cy="5668893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D6F0ADAE-07F9-4F28-9287-10AAAA08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Indications for Intervention in Atrial</a:t>
            </a:r>
            <a:r>
              <a:rPr lang="zh-TW" altLang="en-US" sz="4000" dirty="0"/>
              <a:t> </a:t>
            </a:r>
            <a:r>
              <a:rPr lang="en-US" altLang="zh-TW" sz="4000" dirty="0"/>
              <a:t>Septal Defect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003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480</Words>
  <Application>Microsoft Office PowerPoint</Application>
  <PresentationFormat>寬螢幕</PresentationFormat>
  <Paragraphs>62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Arial</vt:lpstr>
      <vt:lpstr>Calibri</vt:lpstr>
      <vt:lpstr>Calibri Light</vt:lpstr>
      <vt:lpstr>Times</vt:lpstr>
      <vt:lpstr>Office 佈景主題</vt:lpstr>
      <vt:lpstr>Atrial Septal Defect 心房中膈缺損</vt:lpstr>
      <vt:lpstr>Atrial Septal Defect</vt:lpstr>
      <vt:lpstr>PowerPoint 簡報</vt:lpstr>
      <vt:lpstr>Ostium Secundum ASD</vt:lpstr>
      <vt:lpstr>Clinical Presentation</vt:lpstr>
      <vt:lpstr>Associated Finding</vt:lpstr>
      <vt:lpstr>Echo Finding</vt:lpstr>
      <vt:lpstr>Closure Device</vt:lpstr>
      <vt:lpstr>Indications for Intervention in Atrial Septal Defect</vt:lpstr>
      <vt:lpstr>2018 AHA/ACC Guideline for the Management of Adults With Congenital Heart Disease A Report of the American College of Cardiology/American Heart Association Task Force on Clinical Practice Guidelines </vt:lpstr>
      <vt:lpstr>PowerPoint 簡報</vt:lpstr>
      <vt:lpstr>PowerPoint 簡報</vt:lpstr>
      <vt:lpstr>PowerPoint 簡報</vt:lpstr>
      <vt:lpstr>PowerPoint 簡報</vt:lpstr>
      <vt:lpstr>Take Home Message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核心課程</dc:title>
  <dc:creator>Sperry</dc:creator>
  <cp:lastModifiedBy>Sperry</cp:lastModifiedBy>
  <cp:revision>34</cp:revision>
  <dcterms:created xsi:type="dcterms:W3CDTF">2019-03-09T14:54:06Z</dcterms:created>
  <dcterms:modified xsi:type="dcterms:W3CDTF">2019-03-10T23:16:14Z</dcterms:modified>
</cp:coreProperties>
</file>