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 id="2147483710" r:id="rId2"/>
    <p:sldMasterId id="2147483722" r:id="rId3"/>
  </p:sldMasterIdLst>
  <p:notesMasterIdLst>
    <p:notesMasterId r:id="rId52"/>
  </p:notesMasterIdLst>
  <p:sldIdLst>
    <p:sldId id="256" r:id="rId4"/>
    <p:sldId id="257" r:id="rId5"/>
    <p:sldId id="258" r:id="rId6"/>
    <p:sldId id="264" r:id="rId7"/>
    <p:sldId id="265" r:id="rId8"/>
    <p:sldId id="259" r:id="rId9"/>
    <p:sldId id="266" r:id="rId10"/>
    <p:sldId id="339" r:id="rId11"/>
    <p:sldId id="340" r:id="rId12"/>
    <p:sldId id="341" r:id="rId13"/>
    <p:sldId id="342" r:id="rId14"/>
    <p:sldId id="260" r:id="rId15"/>
    <p:sldId id="267" r:id="rId16"/>
    <p:sldId id="269" r:id="rId17"/>
    <p:sldId id="268" r:id="rId18"/>
    <p:sldId id="329" r:id="rId19"/>
    <p:sldId id="270" r:id="rId20"/>
    <p:sldId id="271" r:id="rId21"/>
    <p:sldId id="343" r:id="rId22"/>
    <p:sldId id="344" r:id="rId23"/>
    <p:sldId id="350" r:id="rId24"/>
    <p:sldId id="345" r:id="rId25"/>
    <p:sldId id="331" r:id="rId26"/>
    <p:sldId id="346" r:id="rId27"/>
    <p:sldId id="347" r:id="rId28"/>
    <p:sldId id="348" r:id="rId29"/>
    <p:sldId id="349" r:id="rId30"/>
    <p:sldId id="352" r:id="rId31"/>
    <p:sldId id="353" r:id="rId32"/>
    <p:sldId id="354" r:id="rId33"/>
    <p:sldId id="355" r:id="rId34"/>
    <p:sldId id="356" r:id="rId35"/>
    <p:sldId id="357" r:id="rId36"/>
    <p:sldId id="358" r:id="rId37"/>
    <p:sldId id="359" r:id="rId38"/>
    <p:sldId id="351" r:id="rId39"/>
    <p:sldId id="274" r:id="rId40"/>
    <p:sldId id="361" r:id="rId41"/>
    <p:sldId id="360" r:id="rId42"/>
    <p:sldId id="362" r:id="rId43"/>
    <p:sldId id="363" r:id="rId44"/>
    <p:sldId id="275" r:id="rId45"/>
    <p:sldId id="326" r:id="rId46"/>
    <p:sldId id="332" r:id="rId47"/>
    <p:sldId id="333" r:id="rId48"/>
    <p:sldId id="287" r:id="rId49"/>
    <p:sldId id="288" r:id="rId50"/>
    <p:sldId id="324" r:id="rId5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24"/>
    <p:restoredTop sz="65794" autoAdjust="0"/>
  </p:normalViewPr>
  <p:slideViewPr>
    <p:cSldViewPr>
      <p:cViewPr varScale="1">
        <p:scale>
          <a:sx n="61" d="100"/>
          <a:sy n="61" d="100"/>
        </p:scale>
        <p:origin x="224" y="2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F69DF-4BF4-44AC-8D04-A19D18E6E81A}" type="datetimeFigureOut">
              <a:rPr lang="zh-TW" altLang="en-US" smtClean="0"/>
              <a:t>2018/9/17</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16F17-FD18-423A-ACE7-00F32F74234D}" type="slidenum">
              <a:rPr lang="zh-TW" altLang="en-US" smtClean="0"/>
              <a:t>‹#›</a:t>
            </a:fld>
            <a:endParaRPr lang="zh-TW" altLang="en-US"/>
          </a:p>
        </p:txBody>
      </p:sp>
    </p:spTree>
    <p:extLst>
      <p:ext uri="{BB962C8B-B14F-4D97-AF65-F5344CB8AC3E}">
        <p14:creationId xmlns:p14="http://schemas.microsoft.com/office/powerpoint/2010/main" val="246328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3816F17-FD18-423A-ACE7-00F32F74234D}" type="slidenum">
              <a:rPr lang="zh-TW" altLang="en-US" smtClean="0"/>
              <a:t>3</a:t>
            </a:fld>
            <a:endParaRPr lang="zh-TW" altLang="en-US"/>
          </a:p>
        </p:txBody>
      </p:sp>
    </p:spTree>
    <p:extLst>
      <p:ext uri="{BB962C8B-B14F-4D97-AF65-F5344CB8AC3E}">
        <p14:creationId xmlns:p14="http://schemas.microsoft.com/office/powerpoint/2010/main" val="268330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Pathophysiology of aortic stenosis. LV outflow obstruction results in an increased LV systolic pressure, increased LV ejection time (LVET), increased LV diastolic pressure, and decreased aortic (</a:t>
            </a:r>
            <a:r>
              <a:rPr lang="en-US" altLang="zh-TW" sz="1200" b="0" i="0" u="none" strike="noStrike" kern="1200" baseline="0" dirty="0" err="1" smtClean="0">
                <a:solidFill>
                  <a:schemeClr val="tx1"/>
                </a:solidFill>
                <a:latin typeface="+mn-lt"/>
                <a:ea typeface="+mn-ea"/>
                <a:cs typeface="+mn-cs"/>
              </a:rPr>
              <a:t>Ao</a:t>
            </a:r>
            <a:r>
              <a:rPr lang="en-US" altLang="zh-TW" sz="1200" b="0" i="0" u="none" strike="noStrike" kern="1200" baseline="0" dirty="0" smtClean="0">
                <a:solidFill>
                  <a:schemeClr val="tx1"/>
                </a:solidFill>
                <a:latin typeface="+mn-lt"/>
                <a:ea typeface="+mn-ea"/>
                <a:cs typeface="+mn-cs"/>
              </a:rPr>
              <a:t>) pressure. Increased LV systolic pressure with LV volume overload increases LV mass, which may lead to LV dysfunction and failure. Increased LV systolic pressure, LV mass, and LVET increase myocardial oxygen (O2) consumption. Increased LVET results in a decrease of diastolic time (myocardial perfusion time). Increased LV diastolic pressure and decreased </a:t>
            </a:r>
            <a:r>
              <a:rPr lang="en-US" altLang="zh-TW" sz="1200" b="0" i="0" u="none" strike="noStrike" kern="1200" baseline="0" dirty="0" err="1" smtClean="0">
                <a:solidFill>
                  <a:schemeClr val="tx1"/>
                </a:solidFill>
                <a:latin typeface="+mn-lt"/>
                <a:ea typeface="+mn-ea"/>
                <a:cs typeface="+mn-cs"/>
              </a:rPr>
              <a:t>Ao</a:t>
            </a:r>
            <a:r>
              <a:rPr lang="en-US" altLang="zh-TW" sz="1200" b="0" i="0" u="none" strike="noStrike" kern="1200" baseline="0" dirty="0" smtClean="0">
                <a:solidFill>
                  <a:schemeClr val="tx1"/>
                </a:solidFill>
                <a:latin typeface="+mn-lt"/>
                <a:ea typeface="+mn-ea"/>
                <a:cs typeface="+mn-cs"/>
              </a:rPr>
              <a:t> diastolic pressure decrease coronary perfusion pressure. Decreased diastolic time and coronary perfusion pressure decrease myocardial O2 supply. Increased myocardial O2 consumption and decreased myocardial O2 supply produce myocardial ischemia, which further deteriorates LV function. </a:t>
            </a:r>
            <a:r>
              <a:rPr lang="en-US" altLang="zh-TW" sz="1200" b="0" i="1" u="none" strike="noStrike" kern="1200" baseline="0" dirty="0" smtClean="0">
                <a:solidFill>
                  <a:schemeClr val="tx1"/>
                </a:solidFill>
                <a:latin typeface="+mn-lt"/>
                <a:ea typeface="+mn-ea"/>
                <a:cs typeface="+mn-cs"/>
              </a:rPr>
              <a:t>(From </a:t>
            </a:r>
            <a:r>
              <a:rPr lang="en-US" altLang="zh-TW" sz="1200" b="0" i="1" u="none" strike="noStrike" kern="1200" baseline="0" dirty="0" err="1" smtClean="0">
                <a:solidFill>
                  <a:schemeClr val="tx1"/>
                </a:solidFill>
                <a:latin typeface="+mn-lt"/>
                <a:ea typeface="+mn-ea"/>
                <a:cs typeface="+mn-cs"/>
              </a:rPr>
              <a:t>Boudoulas</a:t>
            </a:r>
            <a:r>
              <a:rPr lang="en-US" altLang="zh-TW" sz="1200" b="0" i="1" u="none" strike="noStrike" kern="1200" baseline="0" dirty="0" smtClean="0">
                <a:solidFill>
                  <a:schemeClr val="tx1"/>
                </a:solidFill>
                <a:latin typeface="+mn-lt"/>
                <a:ea typeface="+mn-ea"/>
                <a:cs typeface="+mn-cs"/>
              </a:rPr>
              <a:t> H, </a:t>
            </a:r>
            <a:r>
              <a:rPr lang="en-US" altLang="zh-TW" sz="1200" b="0" i="1" u="none" strike="noStrike" kern="1200" baseline="0" dirty="0" err="1" smtClean="0">
                <a:solidFill>
                  <a:schemeClr val="tx1"/>
                </a:solidFill>
                <a:latin typeface="+mn-lt"/>
                <a:ea typeface="+mn-ea"/>
                <a:cs typeface="+mn-cs"/>
              </a:rPr>
              <a:t>Gravanis</a:t>
            </a:r>
            <a:r>
              <a:rPr lang="en-US" altLang="zh-TW" sz="1200" b="0" i="1" u="none" strike="noStrike" kern="1200" baseline="0" dirty="0" smtClean="0">
                <a:solidFill>
                  <a:schemeClr val="tx1"/>
                </a:solidFill>
                <a:latin typeface="+mn-lt"/>
                <a:ea typeface="+mn-ea"/>
                <a:cs typeface="+mn-cs"/>
              </a:rPr>
              <a:t> MB: </a:t>
            </a:r>
            <a:r>
              <a:rPr lang="en-US" altLang="zh-TW" sz="1200" b="0" i="1" u="none" strike="noStrike" kern="1200" baseline="0" dirty="0" err="1" smtClean="0">
                <a:solidFill>
                  <a:schemeClr val="tx1"/>
                </a:solidFill>
                <a:latin typeface="+mn-lt"/>
                <a:ea typeface="+mn-ea"/>
                <a:cs typeface="+mn-cs"/>
              </a:rPr>
              <a:t>Valvular</a:t>
            </a:r>
            <a:r>
              <a:rPr lang="en-US" altLang="zh-TW" sz="1200" b="0" i="1" u="none" strike="noStrike" kern="1200" baseline="0" dirty="0" smtClean="0">
                <a:solidFill>
                  <a:schemeClr val="tx1"/>
                </a:solidFill>
                <a:latin typeface="+mn-lt"/>
                <a:ea typeface="+mn-ea"/>
                <a:cs typeface="+mn-cs"/>
              </a:rPr>
              <a:t> heart disease. </a:t>
            </a:r>
            <a:r>
              <a:rPr lang="en-US" altLang="zh-TW" sz="1200" b="0" i="0" u="none" strike="noStrike" kern="1200" baseline="0" dirty="0" smtClean="0">
                <a:solidFill>
                  <a:schemeClr val="tx1"/>
                </a:solidFill>
                <a:latin typeface="+mn-lt"/>
                <a:ea typeface="+mn-ea"/>
                <a:cs typeface="+mn-cs"/>
              </a:rPr>
              <a:t>In </a:t>
            </a:r>
            <a:r>
              <a:rPr lang="en-US" altLang="zh-TW" sz="1200" b="0" i="1" u="none" strike="noStrike" kern="1200" baseline="0" dirty="0" err="1" smtClean="0">
                <a:solidFill>
                  <a:schemeClr val="tx1"/>
                </a:solidFill>
                <a:latin typeface="+mn-lt"/>
                <a:ea typeface="+mn-ea"/>
                <a:cs typeface="+mn-cs"/>
              </a:rPr>
              <a:t>Gravanis</a:t>
            </a:r>
            <a:r>
              <a:rPr lang="en-US" altLang="zh-TW" sz="1200" b="0" i="1" u="none" strike="noStrike" kern="1200" baseline="0" dirty="0" smtClean="0">
                <a:solidFill>
                  <a:schemeClr val="tx1"/>
                </a:solidFill>
                <a:latin typeface="+mn-lt"/>
                <a:ea typeface="+mn-ea"/>
                <a:cs typeface="+mn-cs"/>
              </a:rPr>
              <a:t> MB [</a:t>
            </a:r>
            <a:r>
              <a:rPr lang="en-US" altLang="zh-TW" sz="1200" b="0" i="1" u="none" strike="noStrike" kern="1200" baseline="0" dirty="0" err="1" smtClean="0">
                <a:solidFill>
                  <a:schemeClr val="tx1"/>
                </a:solidFill>
                <a:latin typeface="+mn-lt"/>
                <a:ea typeface="+mn-ea"/>
                <a:cs typeface="+mn-cs"/>
              </a:rPr>
              <a:t>ed</a:t>
            </a:r>
            <a:r>
              <a:rPr lang="en-US" altLang="zh-TW" sz="1200" b="0" i="1" u="none" strike="noStrike" kern="1200" baseline="0" dirty="0" smtClean="0">
                <a:solidFill>
                  <a:schemeClr val="tx1"/>
                </a:solidFill>
                <a:latin typeface="+mn-lt"/>
                <a:ea typeface="+mn-ea"/>
                <a:cs typeface="+mn-cs"/>
              </a:rPr>
              <a:t>]: Cardiovascular Disorders: Pathogenesis and Pathophysiology. St. Louis, CV Mosby, 1993, p 64.) </a:t>
            </a:r>
            <a:endParaRPr lang="zh-TW" altLang="en-US" dirty="0"/>
          </a:p>
        </p:txBody>
      </p:sp>
      <p:sp>
        <p:nvSpPr>
          <p:cNvPr id="4" name="投影片編號版面配置區 3"/>
          <p:cNvSpPr>
            <a:spLocks noGrp="1"/>
          </p:cNvSpPr>
          <p:nvPr>
            <p:ph type="sldNum" sz="quarter" idx="10"/>
          </p:nvPr>
        </p:nvSpPr>
        <p:spPr/>
        <p:txBody>
          <a:bodyPr/>
          <a:lstStyle/>
          <a:p>
            <a:fld id="{A3816F17-FD18-423A-ACE7-00F32F74234D}" type="slidenum">
              <a:rPr lang="zh-TW" altLang="en-US" smtClean="0"/>
              <a:t>12</a:t>
            </a:fld>
            <a:endParaRPr lang="zh-TW" altLang="en-US"/>
          </a:p>
        </p:txBody>
      </p:sp>
    </p:spTree>
    <p:extLst>
      <p:ext uri="{BB962C8B-B14F-4D97-AF65-F5344CB8AC3E}">
        <p14:creationId xmlns:p14="http://schemas.microsoft.com/office/powerpoint/2010/main" val="164151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Relationship between LV and aortic (</a:t>
            </a:r>
            <a:r>
              <a:rPr lang="en-US" altLang="zh-TW" sz="1200" b="0" i="0" u="none" strike="noStrike" kern="1200" baseline="0" dirty="0" err="1" smtClean="0">
                <a:solidFill>
                  <a:schemeClr val="tx1"/>
                </a:solidFill>
                <a:latin typeface="+mn-lt"/>
                <a:ea typeface="+mn-ea"/>
                <a:cs typeface="+mn-cs"/>
              </a:rPr>
              <a:t>Ao</a:t>
            </a:r>
            <a:r>
              <a:rPr lang="en-US" altLang="zh-TW" sz="1200" b="0" i="0" u="none" strike="noStrike" kern="1200" baseline="0" dirty="0" smtClean="0">
                <a:solidFill>
                  <a:schemeClr val="tx1"/>
                </a:solidFill>
                <a:latin typeface="+mn-lt"/>
                <a:ea typeface="+mn-ea"/>
                <a:cs typeface="+mn-cs"/>
              </a:rPr>
              <a:t>) pressures and the Doppler aortic stenosis velocity curve (in red). The pressure difference between the left ventricle and aorta in systole is four times the velocity squared (the Bernoulli equation). Thus, a maximum velocity (</a:t>
            </a:r>
            <a:r>
              <a:rPr lang="en-US" altLang="zh-TW" sz="1200" b="0" i="0" u="none" strike="noStrike" kern="1200" baseline="0" dirty="0" err="1" smtClean="0">
                <a:solidFill>
                  <a:schemeClr val="tx1"/>
                </a:solidFill>
                <a:latin typeface="+mn-lt"/>
                <a:ea typeface="+mn-ea"/>
                <a:cs typeface="+mn-cs"/>
              </a:rPr>
              <a:t>Vmax</a:t>
            </a:r>
            <a:r>
              <a:rPr lang="en-US" altLang="zh-TW" sz="1200" b="0" i="0" u="none" strike="noStrike" kern="1200" baseline="0" dirty="0" smtClean="0">
                <a:solidFill>
                  <a:schemeClr val="tx1"/>
                </a:solidFill>
                <a:latin typeface="+mn-lt"/>
                <a:ea typeface="+mn-ea"/>
                <a:cs typeface="+mn-cs"/>
              </a:rPr>
              <a:t>) of 4.3 m/sec corresponds to a maximum LV to </a:t>
            </a:r>
            <a:r>
              <a:rPr lang="en-US" altLang="zh-TW" sz="1200" b="0" i="0" u="none" strike="noStrike" kern="1200" baseline="0" dirty="0" err="1" smtClean="0">
                <a:solidFill>
                  <a:schemeClr val="tx1"/>
                </a:solidFill>
                <a:latin typeface="+mn-lt"/>
                <a:ea typeface="+mn-ea"/>
                <a:cs typeface="+mn-cs"/>
              </a:rPr>
              <a:t>Ao</a:t>
            </a:r>
            <a:r>
              <a:rPr lang="en-US" altLang="zh-TW" sz="1200" b="0" i="0" u="none" strike="noStrike" kern="1200" baseline="0" dirty="0" smtClean="0">
                <a:solidFill>
                  <a:schemeClr val="tx1"/>
                </a:solidFill>
                <a:latin typeface="+mn-lt"/>
                <a:ea typeface="+mn-ea"/>
                <a:cs typeface="+mn-cs"/>
              </a:rPr>
              <a:t> pressure difference of 74 mm Hg and a mean systolic gradient of 44 mm Hg. On physical examination, the slow rate of rise and delayed peak in the carotid pulse (or </a:t>
            </a:r>
            <a:r>
              <a:rPr lang="en-US" altLang="zh-TW" sz="1200" b="0" i="0" u="none" strike="noStrike" kern="1200" baseline="0" dirty="0" err="1" smtClean="0">
                <a:solidFill>
                  <a:schemeClr val="tx1"/>
                </a:solidFill>
                <a:latin typeface="+mn-lt"/>
                <a:ea typeface="+mn-ea"/>
                <a:cs typeface="+mn-cs"/>
              </a:rPr>
              <a:t>parvus</a:t>
            </a:r>
            <a:r>
              <a:rPr lang="en-US" altLang="zh-TW" sz="1200" b="0" i="0" u="none" strike="noStrike" kern="1200" baseline="0" dirty="0" smtClean="0">
                <a:solidFill>
                  <a:schemeClr val="tx1"/>
                </a:solidFill>
                <a:latin typeface="+mn-lt"/>
                <a:ea typeface="+mn-ea"/>
                <a:cs typeface="+mn-cs"/>
              </a:rPr>
              <a:t> and </a:t>
            </a:r>
            <a:r>
              <a:rPr lang="en-US" altLang="zh-TW" sz="1200" b="0" i="0" u="none" strike="noStrike" kern="1200" baseline="0" dirty="0" err="1" smtClean="0">
                <a:solidFill>
                  <a:schemeClr val="tx1"/>
                </a:solidFill>
                <a:latin typeface="+mn-lt"/>
                <a:ea typeface="+mn-ea"/>
                <a:cs typeface="+mn-cs"/>
              </a:rPr>
              <a:t>tardus</a:t>
            </a:r>
            <a:r>
              <a:rPr lang="en-US" altLang="zh-TW" sz="1200" b="0" i="0" u="none" strike="noStrike" kern="1200" baseline="0" dirty="0" smtClean="0">
                <a:solidFill>
                  <a:schemeClr val="tx1"/>
                </a:solidFill>
                <a:latin typeface="+mn-lt"/>
                <a:ea typeface="+mn-ea"/>
                <a:cs typeface="+mn-cs"/>
              </a:rPr>
              <a:t>) matches the contour of the aortic pressure waveform. The murmur corresponds to the Doppler velocity curve with a harsh crescendo-decrescendo late-peaking systolic murmur, best heard at the aortic region (upper right sternal border). Often, a soft, high-pitched diastolic decrescendo murmur of aortic regurgitation also is appreciated. </a:t>
            </a:r>
            <a:endParaRPr lang="zh-TW" altLang="en-US" dirty="0"/>
          </a:p>
        </p:txBody>
      </p:sp>
      <p:sp>
        <p:nvSpPr>
          <p:cNvPr id="4" name="投影片編號版面配置區 3"/>
          <p:cNvSpPr>
            <a:spLocks noGrp="1"/>
          </p:cNvSpPr>
          <p:nvPr>
            <p:ph type="sldNum" sz="quarter" idx="10"/>
          </p:nvPr>
        </p:nvSpPr>
        <p:spPr/>
        <p:txBody>
          <a:bodyPr/>
          <a:lstStyle/>
          <a:p>
            <a:fld id="{A3816F17-FD18-423A-ACE7-00F32F74234D}" type="slidenum">
              <a:rPr lang="zh-TW" altLang="en-US" smtClean="0"/>
              <a:t>13</a:t>
            </a:fld>
            <a:endParaRPr lang="zh-TW" altLang="en-US"/>
          </a:p>
        </p:txBody>
      </p:sp>
    </p:spTree>
    <p:extLst>
      <p:ext uri="{BB962C8B-B14F-4D97-AF65-F5344CB8AC3E}">
        <p14:creationId xmlns:p14="http://schemas.microsoft.com/office/powerpoint/2010/main" val="52867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A</a:t>
            </a:r>
            <a:endParaRPr lang="zh-TW" altLang="en-US" dirty="0"/>
          </a:p>
        </p:txBody>
      </p:sp>
      <p:sp>
        <p:nvSpPr>
          <p:cNvPr id="4" name="投影片編號版面配置區 3"/>
          <p:cNvSpPr>
            <a:spLocks noGrp="1"/>
          </p:cNvSpPr>
          <p:nvPr>
            <p:ph type="sldNum" sz="quarter" idx="10"/>
          </p:nvPr>
        </p:nvSpPr>
        <p:spPr/>
        <p:txBody>
          <a:bodyPr/>
          <a:lstStyle/>
          <a:p>
            <a:fld id="{A3816F17-FD18-423A-ACE7-00F32F74234D}" type="slidenum">
              <a:rPr lang="zh-TW" altLang="en-US" smtClean="0"/>
              <a:t>47</a:t>
            </a:fld>
            <a:endParaRPr lang="zh-TW" altLang="en-US"/>
          </a:p>
        </p:txBody>
      </p:sp>
    </p:spTree>
    <p:extLst>
      <p:ext uri="{BB962C8B-B14F-4D97-AF65-F5344CB8AC3E}">
        <p14:creationId xmlns:p14="http://schemas.microsoft.com/office/powerpoint/2010/main" val="274787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20482" name="Group 2"/>
          <p:cNvGrpSpPr>
            <a:grpSpLocks/>
          </p:cNvGrpSpPr>
          <p:nvPr/>
        </p:nvGrpSpPr>
        <p:grpSpPr bwMode="auto">
          <a:xfrm>
            <a:off x="508001" y="457200"/>
            <a:ext cx="11197167" cy="5562600"/>
            <a:chOff x="240" y="288"/>
            <a:chExt cx="5290" cy="3504"/>
          </a:xfrm>
        </p:grpSpPr>
        <p:sp>
          <p:nvSpPr>
            <p:cNvPr id="2048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400">
                <a:latin typeface="Times New Roman" pitchFamily="18" charset="0"/>
              </a:endParaRPr>
            </a:p>
          </p:txBody>
        </p:sp>
        <p:sp>
          <p:nvSpPr>
            <p:cNvPr id="2048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400">
                <a:latin typeface="Times New Roman" pitchFamily="18" charset="0"/>
              </a:endParaRPr>
            </a:p>
          </p:txBody>
        </p:sp>
        <p:sp>
          <p:nvSpPr>
            <p:cNvPr id="2048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grpSp>
      <p:sp>
        <p:nvSpPr>
          <p:cNvPr id="20486" name="Rectangle 6"/>
          <p:cNvSpPr>
            <a:spLocks noGrp="1" noChangeArrowheads="1"/>
          </p:cNvSpPr>
          <p:nvPr>
            <p:ph type="ctrTitle"/>
          </p:nvPr>
        </p:nvSpPr>
        <p:spPr>
          <a:xfrm>
            <a:off x="1625600" y="838200"/>
            <a:ext cx="9042400" cy="2559050"/>
          </a:xfrm>
        </p:spPr>
        <p:txBody>
          <a:bodyPr anchorCtr="1"/>
          <a:lstStyle>
            <a:lvl1pPr algn="ctr">
              <a:defRPr sz="6200"/>
            </a:lvl1pPr>
          </a:lstStyle>
          <a:p>
            <a:pPr lvl="0"/>
            <a:r>
              <a:rPr lang="zh-TW" altLang="en-US" noProof="0" smtClean="0"/>
              <a:t>按一下以編輯母片標題樣式</a:t>
            </a:r>
          </a:p>
        </p:txBody>
      </p:sp>
      <p:sp>
        <p:nvSpPr>
          <p:cNvPr id="20487" name="Rectangle 7"/>
          <p:cNvSpPr>
            <a:spLocks noGrp="1" noChangeArrowheads="1"/>
          </p:cNvSpPr>
          <p:nvPr>
            <p:ph type="subTitle" idx="1"/>
          </p:nvPr>
        </p:nvSpPr>
        <p:spPr>
          <a:xfrm>
            <a:off x="1828800" y="3733800"/>
            <a:ext cx="8534400" cy="1873250"/>
          </a:xfrm>
        </p:spPr>
        <p:txBody>
          <a:bodyPr/>
          <a:lstStyle>
            <a:lvl1pPr marL="0" indent="0" algn="ctr">
              <a:buFont typeface="Wingdings" pitchFamily="2" charset="2"/>
              <a:buNone/>
              <a:defRPr sz="3000"/>
            </a:lvl1pPr>
          </a:lstStyle>
          <a:p>
            <a:pPr lvl="0"/>
            <a:r>
              <a:rPr lang="zh-TW" altLang="en-US" noProof="0" smtClean="0"/>
              <a:t>按一下以編輯母片副標題樣式</a:t>
            </a:r>
          </a:p>
        </p:txBody>
      </p:sp>
      <p:sp>
        <p:nvSpPr>
          <p:cNvPr id="20488" name="Rectangle 8"/>
          <p:cNvSpPr>
            <a:spLocks noGrp="1" noChangeArrowheads="1"/>
          </p:cNvSpPr>
          <p:nvPr>
            <p:ph type="dt" sz="half" idx="2"/>
          </p:nvPr>
        </p:nvSpPr>
        <p:spPr>
          <a:xfrm>
            <a:off x="715434" y="6248400"/>
            <a:ext cx="2738967" cy="457200"/>
          </a:xfrm>
        </p:spPr>
        <p:txBody>
          <a:bodyPr/>
          <a:lstStyle>
            <a:lvl1pPr>
              <a:defRPr/>
            </a:lvl1pPr>
          </a:lstStyle>
          <a:p>
            <a:fld id="{5BBEAD13-0566-4C6C-97E7-55F17F24B09F}" type="datetimeFigureOut">
              <a:rPr lang="zh-TW" altLang="en-US" smtClean="0"/>
              <a:t>2018/9/17</a:t>
            </a:fld>
            <a:endParaRPr lang="zh-TW" altLang="en-US"/>
          </a:p>
        </p:txBody>
      </p:sp>
      <p:sp>
        <p:nvSpPr>
          <p:cNvPr id="20489" name="Rectangle 9"/>
          <p:cNvSpPr>
            <a:spLocks noGrp="1" noChangeArrowheads="1"/>
          </p:cNvSpPr>
          <p:nvPr>
            <p:ph type="ftr" sz="quarter" idx="3"/>
          </p:nvPr>
        </p:nvSpPr>
        <p:spPr>
          <a:xfrm>
            <a:off x="4334934" y="6248400"/>
            <a:ext cx="3850217" cy="457200"/>
          </a:xfrm>
        </p:spPr>
        <p:txBody>
          <a:bodyPr/>
          <a:lstStyle>
            <a:lvl1pPr>
              <a:defRPr/>
            </a:lvl1pPr>
          </a:lstStyle>
          <a:p>
            <a:endParaRPr lang="zh-TW" altLang="en-US"/>
          </a:p>
        </p:txBody>
      </p:sp>
      <p:sp>
        <p:nvSpPr>
          <p:cNvPr id="20490" name="Rectangle 10"/>
          <p:cNvSpPr>
            <a:spLocks noGrp="1" noChangeArrowheads="1"/>
          </p:cNvSpPr>
          <p:nvPr>
            <p:ph type="sldNum" sz="quarter" idx="4"/>
          </p:nvPr>
        </p:nvSpPr>
        <p:spPr>
          <a:xfrm>
            <a:off x="9050867" y="6257925"/>
            <a:ext cx="2540000" cy="457200"/>
          </a:xfrm>
        </p:spPr>
        <p:txBody>
          <a:bodyPr/>
          <a:lstStyle>
            <a:lvl1pPr>
              <a:defRPr/>
            </a:lvl1p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0183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64600" y="473076"/>
            <a:ext cx="2717800" cy="53943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11200" y="473076"/>
            <a:ext cx="7950200" cy="53943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92371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711200" y="473075"/>
            <a:ext cx="108712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11200" y="1828800"/>
            <a:ext cx="53340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48400" y="1828800"/>
            <a:ext cx="53340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711200" y="6248400"/>
            <a:ext cx="2743200" cy="457200"/>
          </a:xfrm>
        </p:spPr>
        <p:txBody>
          <a:bodyPr/>
          <a:lstStyle>
            <a:lvl1pPr>
              <a:defRPr/>
            </a:lvl1pPr>
          </a:lstStyle>
          <a:p>
            <a:fld id="{5BBEAD13-0566-4C6C-97E7-55F17F24B09F}" type="datetimeFigureOut">
              <a:rPr lang="zh-TW" altLang="en-US" smtClean="0"/>
              <a:t>2018/9/17</a:t>
            </a:fld>
            <a:endParaRPr lang="zh-TW" altLang="en-US"/>
          </a:p>
        </p:txBody>
      </p:sp>
      <p:sp>
        <p:nvSpPr>
          <p:cNvPr id="6" name="頁尾版面配置區 5"/>
          <p:cNvSpPr>
            <a:spLocks noGrp="1"/>
          </p:cNvSpPr>
          <p:nvPr>
            <p:ph type="ftr" sz="quarter" idx="11"/>
          </p:nvPr>
        </p:nvSpPr>
        <p:spPr>
          <a:xfrm>
            <a:off x="4318000" y="6248400"/>
            <a:ext cx="3860800" cy="457200"/>
          </a:xfrm>
        </p:spPr>
        <p:txBody>
          <a:bodyPr/>
          <a:lstStyle>
            <a:lvl1pPr>
              <a:defRPr/>
            </a:lvl1pPr>
          </a:lstStyle>
          <a:p>
            <a:endParaRPr lang="zh-TW" altLang="en-US"/>
          </a:p>
        </p:txBody>
      </p:sp>
      <p:sp>
        <p:nvSpPr>
          <p:cNvPr id="7" name="投影片編號版面配置區 6"/>
          <p:cNvSpPr>
            <a:spLocks noGrp="1"/>
          </p:cNvSpPr>
          <p:nvPr>
            <p:ph type="sldNum" sz="quarter" idx="12"/>
          </p:nvPr>
        </p:nvSpPr>
        <p:spPr>
          <a:xfrm>
            <a:off x="9042400" y="6248400"/>
            <a:ext cx="2540000" cy="457200"/>
          </a:xfrm>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6679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711200" y="473076"/>
            <a:ext cx="10871200" cy="53943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a:xfrm>
            <a:off x="711200" y="6248400"/>
            <a:ext cx="2743200" cy="457200"/>
          </a:xfrm>
        </p:spPr>
        <p:txBody>
          <a:bodyPr/>
          <a:lstStyle>
            <a:lvl1pPr>
              <a:defRPr/>
            </a:lvl1pPr>
          </a:lstStyle>
          <a:p>
            <a:fld id="{5BBEAD13-0566-4C6C-97E7-55F17F24B09F}" type="datetimeFigureOut">
              <a:rPr lang="zh-TW" altLang="en-US" smtClean="0"/>
              <a:t>2018/9/17</a:t>
            </a:fld>
            <a:endParaRPr lang="zh-TW" altLang="en-US"/>
          </a:p>
        </p:txBody>
      </p:sp>
      <p:sp>
        <p:nvSpPr>
          <p:cNvPr id="4" name="頁尾版面配置區 3"/>
          <p:cNvSpPr>
            <a:spLocks noGrp="1"/>
          </p:cNvSpPr>
          <p:nvPr>
            <p:ph type="ftr" sz="quarter" idx="11"/>
          </p:nvPr>
        </p:nvSpPr>
        <p:spPr>
          <a:xfrm>
            <a:off x="4318000" y="6248400"/>
            <a:ext cx="3860800" cy="457200"/>
          </a:xfrm>
        </p:spPr>
        <p:txBody>
          <a:bodyPr/>
          <a:lstStyle>
            <a:lvl1pPr>
              <a:defRPr/>
            </a:lvl1pPr>
          </a:lstStyle>
          <a:p>
            <a:endParaRPr lang="zh-TW" altLang="en-US"/>
          </a:p>
        </p:txBody>
      </p:sp>
      <p:sp>
        <p:nvSpPr>
          <p:cNvPr id="5" name="投影片編號版面配置區 4"/>
          <p:cNvSpPr>
            <a:spLocks noGrp="1"/>
          </p:cNvSpPr>
          <p:nvPr>
            <p:ph type="sldNum" sz="quarter" idx="12"/>
          </p:nvPr>
        </p:nvSpPr>
        <p:spPr>
          <a:xfrm>
            <a:off x="9042400" y="6248400"/>
            <a:ext cx="2540000" cy="457200"/>
          </a:xfrm>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21088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A455E3E-29CA-E643-8325-CCE7C2D42FAE}"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C62C38-B383-0F4C-B3AB-19A2EA779F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8559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CEBE5C-7C65-BA4A-B013-B301C6CE5987}"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380973C-0E9C-4146-ADAF-44B7F9C718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766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0A82E8-8C69-0B4F-83C8-3BB554C9C17A}"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A95418-02D9-A249-9344-BAC3FEF97D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038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57FEFC4-5F17-0E41-82B8-59E3D166CFC2}" type="datetimeFigureOut">
              <a:rPr lang="en-US">
                <a:solidFill>
                  <a:srgbClr val="000000"/>
                </a:solidFill>
              </a:rPr>
              <a:pPr>
                <a:defRPr/>
              </a:pPr>
              <a:t>9/17/18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1B866D-30F8-A144-8758-52AEA57465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011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1C76F27-9162-1346-86EF-9D1C53EFF680}" type="datetimeFigureOut">
              <a:rPr lang="en-US">
                <a:solidFill>
                  <a:srgbClr val="000000"/>
                </a:solidFill>
              </a:rPr>
              <a:pPr>
                <a:defRPr/>
              </a:pPr>
              <a:t>9/17/18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9C0A7-D7B1-3847-948A-37BD48C060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5274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4419DD0-D489-894D-BDCD-869127EC4477}" type="datetimeFigureOut">
              <a:rPr lang="en-US">
                <a:solidFill>
                  <a:srgbClr val="000000"/>
                </a:solidFill>
              </a:rPr>
              <a:pPr>
                <a:defRPr/>
              </a:pPr>
              <a:t>9/17/18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7565E11-112E-F346-961E-F16E31F5B3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92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822504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0FE837D-D051-E048-920D-12E93DB2B57D}" type="datetimeFigureOut">
              <a:rPr lang="en-US">
                <a:solidFill>
                  <a:srgbClr val="000000"/>
                </a:solidFill>
              </a:rPr>
              <a:pPr>
                <a:defRPr/>
              </a:pPr>
              <a:t>9/17/18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7E243DE-CF33-3044-B197-B0D03EAE0F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018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657DA00-5329-C445-ADE0-EA0648BCA4D7}" type="datetimeFigureOut">
              <a:rPr lang="en-US">
                <a:solidFill>
                  <a:srgbClr val="000000"/>
                </a:solidFill>
              </a:rPr>
              <a:pPr>
                <a:defRPr/>
              </a:pPr>
              <a:t>9/17/18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70C812-A0A0-EE4D-B8AD-C46268373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40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213AA7-D58F-8344-8594-83DF449E6315}" type="datetimeFigureOut">
              <a:rPr lang="en-US">
                <a:solidFill>
                  <a:srgbClr val="000000"/>
                </a:solidFill>
              </a:rPr>
              <a:pPr>
                <a:defRPr/>
              </a:pPr>
              <a:t>9/17/18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2053C7F-062F-AA4F-B860-2BCE20D19F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11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A728D35-D765-AA48-A077-717289859E5E}"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2828EF-A603-DF4B-9022-5A5E1DDFAC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9451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792D5E-1578-2044-B360-89A9DDC93EEF}"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433453-6411-A44E-9BB0-7AC36AAC4A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47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A455E3E-29CA-E643-8325-CCE7C2D42FAE}"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C62C38-B383-0F4C-B3AB-19A2EA779F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3481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CEBE5C-7C65-BA4A-B013-B301C6CE5987}"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380973C-0E9C-4146-ADAF-44B7F9C718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030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0A82E8-8C69-0B4F-83C8-3BB554C9C17A}"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A95418-02D9-A249-9344-BAC3FEF97D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1775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57FEFC4-5F17-0E41-82B8-59E3D166CFC2}" type="datetimeFigureOut">
              <a:rPr lang="en-US">
                <a:solidFill>
                  <a:srgbClr val="000000"/>
                </a:solidFill>
              </a:rPr>
              <a:pPr>
                <a:defRPr/>
              </a:pPr>
              <a:t>9/17/18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1B866D-30F8-A144-8758-52AEA57465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2503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1C76F27-9162-1346-86EF-9D1C53EFF680}" type="datetimeFigureOut">
              <a:rPr lang="en-US">
                <a:solidFill>
                  <a:srgbClr val="000000"/>
                </a:solidFill>
              </a:rPr>
              <a:pPr>
                <a:defRPr/>
              </a:pPr>
              <a:t>9/17/18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9C0A7-D7B1-3847-948A-37BD48C060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70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282676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4419DD0-D489-894D-BDCD-869127EC4477}" type="datetimeFigureOut">
              <a:rPr lang="en-US">
                <a:solidFill>
                  <a:srgbClr val="000000"/>
                </a:solidFill>
              </a:rPr>
              <a:pPr>
                <a:defRPr/>
              </a:pPr>
              <a:t>9/17/18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7565E11-112E-F346-961E-F16E31F5B3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0079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0FE837D-D051-E048-920D-12E93DB2B57D}" type="datetimeFigureOut">
              <a:rPr lang="en-US">
                <a:solidFill>
                  <a:srgbClr val="000000"/>
                </a:solidFill>
              </a:rPr>
              <a:pPr>
                <a:defRPr/>
              </a:pPr>
              <a:t>9/17/18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7E243DE-CF33-3044-B197-B0D03EAE0F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1504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657DA00-5329-C445-ADE0-EA0648BCA4D7}" type="datetimeFigureOut">
              <a:rPr lang="en-US">
                <a:solidFill>
                  <a:srgbClr val="000000"/>
                </a:solidFill>
              </a:rPr>
              <a:pPr>
                <a:defRPr/>
              </a:pPr>
              <a:t>9/17/18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470C812-A0A0-EE4D-B8AD-C46268373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9035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213AA7-D58F-8344-8594-83DF449E6315}" type="datetimeFigureOut">
              <a:rPr lang="en-US">
                <a:solidFill>
                  <a:srgbClr val="000000"/>
                </a:solidFill>
              </a:rPr>
              <a:pPr>
                <a:defRPr/>
              </a:pPr>
              <a:t>9/17/18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2053C7F-062F-AA4F-B860-2BCE20D19F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2907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A728D35-D765-AA48-A077-717289859E5E}"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2828EF-A603-DF4B-9022-5A5E1DDFAC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6914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792D5E-1578-2044-B360-89A9DDC93EEF}" type="datetimeFigureOut">
              <a:rPr lang="en-US">
                <a:solidFill>
                  <a:srgbClr val="000000"/>
                </a:solidFill>
              </a:rPr>
              <a:pPr>
                <a:defRPr/>
              </a:pPr>
              <a:t>9/17/18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433453-6411-A44E-9BB0-7AC36AAC4A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4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833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07493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451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85029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8253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t>2018/9/17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685992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304800" y="228600"/>
            <a:ext cx="11582400" cy="5943600"/>
            <a:chOff x="144" y="144"/>
            <a:chExt cx="5472" cy="3744"/>
          </a:xfrm>
        </p:grpSpPr>
        <p:sp>
          <p:nvSpPr>
            <p:cNvPr id="1945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400">
                <a:latin typeface="Times New Roman" pitchFamily="18" charset="0"/>
              </a:endParaRPr>
            </a:p>
          </p:txBody>
        </p:sp>
        <p:sp>
          <p:nvSpPr>
            <p:cNvPr id="1946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400">
                <a:latin typeface="Times New Roman" pitchFamily="18" charset="0"/>
              </a:endParaRPr>
            </a:p>
          </p:txBody>
        </p:sp>
        <p:sp>
          <p:nvSpPr>
            <p:cNvPr id="1946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p>
          </p:txBody>
        </p:sp>
      </p:grpSp>
      <p:sp>
        <p:nvSpPr>
          <p:cNvPr id="19462" name="Rectangle 6"/>
          <p:cNvSpPr>
            <a:spLocks noGrp="1" noChangeArrowheads="1"/>
          </p:cNvSpPr>
          <p:nvPr>
            <p:ph type="title"/>
          </p:nvPr>
        </p:nvSpPr>
        <p:spPr bwMode="auto">
          <a:xfrm>
            <a:off x="711200" y="473075"/>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9463" name="Rectangle 7"/>
          <p:cNvSpPr>
            <a:spLocks noGrp="1" noChangeArrowheads="1"/>
          </p:cNvSpPr>
          <p:nvPr>
            <p:ph type="body" idx="1"/>
          </p:nvPr>
        </p:nvSpPr>
        <p:spPr bwMode="auto">
          <a:xfrm>
            <a:off x="711200" y="1828800"/>
            <a:ext cx="1087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9464" name="Rectangle 8"/>
          <p:cNvSpPr>
            <a:spLocks noGrp="1" noChangeArrowheads="1"/>
          </p:cNvSpPr>
          <p:nvPr>
            <p:ph type="dt" sz="half" idx="2"/>
          </p:nvPr>
        </p:nvSpPr>
        <p:spPr bwMode="auto">
          <a:xfrm>
            <a:off x="711200" y="624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000"/>
            </a:lvl1pPr>
          </a:lstStyle>
          <a:p>
            <a:fld id="{5BBEAD13-0566-4C6C-97E7-55F17F24B09F}" type="datetimeFigureOut">
              <a:rPr lang="zh-TW" altLang="en-US" smtClean="0"/>
              <a:t>2018/9/17</a:t>
            </a:fld>
            <a:endParaRPr lang="zh-TW" altLang="en-US"/>
          </a:p>
        </p:txBody>
      </p:sp>
      <p:sp>
        <p:nvSpPr>
          <p:cNvPr id="19465" name="Rectangle 9"/>
          <p:cNvSpPr>
            <a:spLocks noGrp="1" noChangeArrowheads="1"/>
          </p:cNvSpPr>
          <p:nvPr>
            <p:ph type="ftr" sz="quarter" idx="3"/>
          </p:nvPr>
        </p:nvSpPr>
        <p:spPr bwMode="auto">
          <a:xfrm>
            <a:off x="4318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000"/>
            </a:lvl1pPr>
          </a:lstStyle>
          <a:p>
            <a:endParaRPr lang="zh-TW" altLang="en-US"/>
          </a:p>
        </p:txBody>
      </p:sp>
      <p:sp>
        <p:nvSpPr>
          <p:cNvPr id="19466" name="Rectangle 10"/>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000"/>
            </a:lvl1pPr>
          </a:lstStyle>
          <a:p>
            <a:fld id="{73DA0BB7-265A-403C-9275-D587AB510EDC}" type="slidenum">
              <a:rPr lang="zh-TW" altLang="en-US" smtClean="0"/>
              <a:t>‹#›</a:t>
            </a:fld>
            <a:endParaRPr lang="zh-TW" altLang="en-US"/>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fontAlgn="base" hangingPunct="1">
        <a:lnSpc>
          <a:spcPct val="80000"/>
        </a:lnSpc>
        <a:spcBef>
          <a:spcPct val="0"/>
        </a:spcBef>
        <a:spcAft>
          <a:spcPct val="0"/>
        </a:spcAft>
        <a:defRPr kumimoji="1" sz="4400">
          <a:solidFill>
            <a:schemeClr val="tx2"/>
          </a:solidFill>
          <a:latin typeface="+mj-lt"/>
          <a:ea typeface="+mj-ea"/>
          <a:cs typeface="+mj-cs"/>
        </a:defRPr>
      </a:lvl1pPr>
      <a:lvl2pPr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2pPr>
      <a:lvl3pPr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3pPr>
      <a:lvl4pPr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4pPr>
      <a:lvl5pPr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5pPr>
      <a:lvl6pPr marL="457200"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6pPr>
      <a:lvl7pPr marL="914400"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7pPr>
      <a:lvl8pPr marL="1371600"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8pPr>
      <a:lvl9pPr marL="1828800" algn="l" rtl="0" eaLnBrk="1" fontAlgn="base" hangingPunct="1">
        <a:lnSpc>
          <a:spcPct val="80000"/>
        </a:lnSpc>
        <a:spcBef>
          <a:spcPct val="0"/>
        </a:spcBef>
        <a:spcAft>
          <a:spcPct val="0"/>
        </a:spcAft>
        <a:defRPr kumimoji="1" sz="4400">
          <a:solidFill>
            <a:schemeClr val="tx2"/>
          </a:solidFill>
          <a:latin typeface="Times New Roman" pitchFamily="18" charset="0"/>
          <a:ea typeface="新細明體" charset="-120"/>
        </a:defRPr>
      </a:lvl9pPr>
    </p:titleStyle>
    <p:bodyStyle>
      <a:lvl1pPr marL="342900" indent="-342900" algn="l" rtl="0" eaLnBrk="1" fontAlgn="base" hangingPunct="1">
        <a:spcBef>
          <a:spcPct val="20000"/>
        </a:spcBef>
        <a:spcAft>
          <a:spcPct val="0"/>
        </a:spcAft>
        <a:buClr>
          <a:schemeClr val="accent2"/>
        </a:buClr>
        <a:buSzPct val="75000"/>
        <a:buFont typeface="Wingdings" pitchFamily="2" charset="2"/>
        <a:buChar char="n"/>
        <a:defRPr kumimoji="1"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65000"/>
        <a:buFont typeface="Wingdings" pitchFamily="2" charset="2"/>
        <a:buChar char="n"/>
        <a:defRPr kumimoji="1" sz="26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Font typeface="Wingdings" pitchFamily="2" charset="2"/>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SzPct val="85000"/>
        <a:buFont typeface="Wingdings" pitchFamily="2" charset="2"/>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SzPct val="85000"/>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SzPct val="85000"/>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SzPct val="85000"/>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SzPct val="8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fld id="{9AAE2195-0714-A145-9343-3E871B3A2B6A}" type="datetimeFigureOut">
              <a:rPr lang="en-US">
                <a:solidFill>
                  <a:srgbClr val="000000"/>
                </a:solidFill>
              </a:rPr>
              <a:pPr fontAlgn="base">
                <a:spcBef>
                  <a:spcPct val="0"/>
                </a:spcBef>
                <a:spcAft>
                  <a:spcPct val="0"/>
                </a:spcAft>
                <a:defRPr/>
              </a:pPr>
              <a:t>9/17/18</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ea typeface="MS PGothic" charset="-128"/>
              </a:defRPr>
            </a:lvl1pPr>
          </a:lstStyle>
          <a:p>
            <a:pPr fontAlgn="base">
              <a:spcBef>
                <a:spcPct val="0"/>
              </a:spcBef>
              <a:spcAft>
                <a:spcPct val="0"/>
              </a:spcAft>
            </a:pPr>
            <a:fld id="{1C3A4391-6A29-8544-9E0C-38AD19B82FD6}" type="slidenum">
              <a:rPr lang="en-US" altLang="en-US" smtClean="0">
                <a:solidFill>
                  <a:srgbClr val="000000"/>
                </a:solidFill>
                <a:latin typeface="Calibri" charset="0"/>
                <a:cs typeface="Arial" charset="0"/>
              </a:rPr>
              <a:pPr fontAlgn="base">
                <a:spcBef>
                  <a:spcPct val="0"/>
                </a:spcBef>
                <a:spcAft>
                  <a:spcPct val="0"/>
                </a:spcAft>
              </a:pPr>
              <a:t>‹#›</a:t>
            </a:fld>
            <a:endParaRPr lang="en-US" altLang="en-US" smtClean="0">
              <a:solidFill>
                <a:srgbClr val="000000"/>
              </a:solidFill>
              <a:latin typeface="Calibri" charset="0"/>
              <a:cs typeface="Arial" charset="0"/>
            </a:endParaRPr>
          </a:p>
        </p:txBody>
      </p:sp>
    </p:spTree>
    <p:extLst>
      <p:ext uri="{BB962C8B-B14F-4D97-AF65-F5344CB8AC3E}">
        <p14:creationId xmlns:p14="http://schemas.microsoft.com/office/powerpoint/2010/main" val="6388994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fld id="{9AAE2195-0714-A145-9343-3E871B3A2B6A}" type="datetimeFigureOut">
              <a:rPr lang="en-US">
                <a:solidFill>
                  <a:srgbClr val="000000"/>
                </a:solidFill>
              </a:rPr>
              <a:pPr fontAlgn="base">
                <a:spcBef>
                  <a:spcPct val="0"/>
                </a:spcBef>
                <a:spcAft>
                  <a:spcPct val="0"/>
                </a:spcAft>
                <a:defRPr/>
              </a:pPr>
              <a:t>9/17/18</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ea typeface="MS PGothic" charset="-128"/>
              </a:defRPr>
            </a:lvl1pPr>
          </a:lstStyle>
          <a:p>
            <a:pPr fontAlgn="base">
              <a:spcBef>
                <a:spcPct val="0"/>
              </a:spcBef>
              <a:spcAft>
                <a:spcPct val="0"/>
              </a:spcAft>
            </a:pPr>
            <a:fld id="{1C3A4391-6A29-8544-9E0C-38AD19B82FD6}" type="slidenum">
              <a:rPr lang="en-US" altLang="en-US" smtClean="0">
                <a:solidFill>
                  <a:srgbClr val="000000"/>
                </a:solidFill>
                <a:latin typeface="Calibri" charset="0"/>
                <a:cs typeface="Arial" charset="0"/>
              </a:rPr>
              <a:pPr fontAlgn="base">
                <a:spcBef>
                  <a:spcPct val="0"/>
                </a:spcBef>
                <a:spcAft>
                  <a:spcPct val="0"/>
                </a:spcAft>
              </a:pPr>
              <a:t>‹#›</a:t>
            </a:fld>
            <a:endParaRPr lang="en-US" altLang="en-US" smtClean="0">
              <a:solidFill>
                <a:srgbClr val="000000"/>
              </a:solidFill>
              <a:latin typeface="Calibri" charset="0"/>
              <a:cs typeface="Arial" charset="0"/>
            </a:endParaRPr>
          </a:p>
        </p:txBody>
      </p:sp>
    </p:spTree>
    <p:extLst>
      <p:ext uri="{BB962C8B-B14F-4D97-AF65-F5344CB8AC3E}">
        <p14:creationId xmlns:p14="http://schemas.microsoft.com/office/powerpoint/2010/main" val="7590915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Aortic stenosis</a:t>
            </a:r>
            <a:endParaRPr lang="zh-TW" altLang="en-US" dirty="0"/>
          </a:p>
        </p:txBody>
      </p:sp>
      <p:sp>
        <p:nvSpPr>
          <p:cNvPr id="3" name="副標題 2"/>
          <p:cNvSpPr>
            <a:spLocks noGrp="1"/>
          </p:cNvSpPr>
          <p:nvPr>
            <p:ph type="subTitle" idx="1"/>
          </p:nvPr>
        </p:nvSpPr>
        <p:spPr/>
        <p:txBody>
          <a:bodyPr/>
          <a:lstStyle/>
          <a:p>
            <a:r>
              <a:rPr lang="en-US" altLang="zh-TW" dirty="0" smtClean="0"/>
              <a:t>2018/09/17</a:t>
            </a:r>
          </a:p>
          <a:p>
            <a:r>
              <a:rPr lang="en-US" altLang="zh-TW" dirty="0" err="1" smtClean="0"/>
              <a:t>Chien</a:t>
            </a:r>
            <a:r>
              <a:rPr lang="en-US" altLang="zh-TW" dirty="0" smtClean="0"/>
              <a:t>-Ho Lee</a:t>
            </a:r>
            <a:endParaRPr lang="zh-TW" altLang="en-US" dirty="0"/>
          </a:p>
        </p:txBody>
      </p:sp>
    </p:spTree>
    <p:extLst>
      <p:ext uri="{BB962C8B-B14F-4D97-AF65-F5344CB8AC3E}">
        <p14:creationId xmlns:p14="http://schemas.microsoft.com/office/powerpoint/2010/main" val="97698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0" y="914400"/>
          <a:ext cx="8991600" cy="4572000"/>
        </p:xfrm>
        <a:graphic>
          <a:graphicData uri="http://schemas.openxmlformats.org/drawingml/2006/table">
            <a:tbl>
              <a:tblPr/>
              <a:tblGrid>
                <a:gridCol w="609600"/>
                <a:gridCol w="1371600"/>
                <a:gridCol w="1447800"/>
                <a:gridCol w="2514600"/>
                <a:gridCol w="1770063"/>
                <a:gridCol w="1277937"/>
              </a:tblGrid>
              <a:tr h="166688">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Stage</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Definition</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Valve Anatomy</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Valve Hemodynamics</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Hemodynamic Consequences</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Symptoms</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8">
                <a:tc gridSpan="6">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D - Symptomatic severe AS </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3502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D1</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Symptomatic severe high-gradient AS</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Severe leaflet calcification or congenital stenosis with severely reduced leaflet opening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Aortic V</a:t>
                      </a:r>
                      <a:r>
                        <a:rPr kumimoji="0" lang="en-US" altLang="en-US" sz="15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 ≥4 m/s, or mean </a:t>
                      </a:r>
                      <a:r>
                        <a:rPr kumimoji="0" lang="en-US" altLang="en-US" sz="15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P ≥40 mm Hg </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AVA typically is </a:t>
                      </a:r>
                      <a:r>
                        <a:rPr kumimoji="0" lang="en-US" altLang="en-US" sz="15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1 cm</a:t>
                      </a:r>
                      <a:r>
                        <a:rPr kumimoji="0" lang="en-US" altLang="en-US" sz="15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 (or AVAi </a:t>
                      </a:r>
                      <a:r>
                        <a:rPr kumimoji="0" lang="en-US" altLang="en-US" sz="15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0.6 cm</a:t>
                      </a:r>
                      <a:r>
                        <a:rPr kumimoji="0" lang="en-US" altLang="en-US" sz="15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/m</a:t>
                      </a:r>
                      <a:r>
                        <a:rPr kumimoji="0" lang="en-US" altLang="en-US" sz="15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 but may be larger with mixed AS/AR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LV diastolic dysfunction</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LV hypertrophy</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Pulmonary hypertension may be present</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Exertional dyspnea or decreased exercise tolerance</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Exertional angina</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Exertional syncope or presyncope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295400">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D2</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charset="0"/>
                          <a:ea typeface="MS PGothic" charset="-128"/>
                          <a:cs typeface="Times New Roman" charset="0"/>
                        </a:rPr>
                        <a:t>Symptomatic severe low-flow/low-gradient AS with reduced LVEF</a:t>
                      </a:r>
                      <a:endParaRPr kumimoji="0" lang="en-US" altLang="en-US" sz="15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Severe leaflet calcification with severely reduced leaflet motion</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AVA </a:t>
                      </a:r>
                      <a:r>
                        <a:rPr kumimoji="0" lang="en-US" altLang="en-US" sz="15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1 cm</a:t>
                      </a:r>
                      <a:r>
                        <a:rPr kumimoji="0" lang="en-US" altLang="en-US" sz="15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 with resting aortic V</a:t>
                      </a:r>
                      <a:r>
                        <a:rPr kumimoji="0" lang="en-US" altLang="en-US" sz="15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 &lt;4 m/s or mean </a:t>
                      </a:r>
                      <a:r>
                        <a:rPr kumimoji="0" lang="en-US" altLang="en-US" sz="15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P &lt;40 mm Hg</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Dobutamine stress echo shows AVA </a:t>
                      </a:r>
                      <a:r>
                        <a:rPr kumimoji="0" lang="en-US" altLang="en-US" sz="15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1 cm</a:t>
                      </a:r>
                      <a:r>
                        <a:rPr kumimoji="0" lang="en-US" altLang="en-US" sz="15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 with V</a:t>
                      </a:r>
                      <a:r>
                        <a:rPr kumimoji="0" lang="en-US" altLang="en-US" sz="15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 </a:t>
                      </a:r>
                      <a:r>
                        <a:rPr kumimoji="0" lang="en-US" altLang="en-US" sz="15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4 m/s at any flow rate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LV diastolic dysfunction</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LV hypertrophy</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LVEF &lt;50%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HF, </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Angina,</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500" b="0" i="0" u="none" strike="noStrike" cap="none" normalizeH="0" baseline="0">
                          <a:ln>
                            <a:noFill/>
                          </a:ln>
                          <a:solidFill>
                            <a:schemeClr val="tx1"/>
                          </a:solidFill>
                          <a:effectLst/>
                          <a:latin typeface="Arial" charset="0"/>
                          <a:ea typeface="MS PGothic" charset="-128"/>
                          <a:cs typeface="Times New Roman" charset="0"/>
                        </a:rPr>
                        <a:t>Syncope or presyncope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5" name="Title 1"/>
          <p:cNvSpPr>
            <a:spLocks noGrp="1"/>
          </p:cNvSpPr>
          <p:nvPr>
            <p:ph type="title"/>
          </p:nvPr>
        </p:nvSpPr>
        <p:spPr>
          <a:xfrm>
            <a:off x="1981200" y="198438"/>
            <a:ext cx="8229600" cy="639762"/>
          </a:xfrm>
        </p:spPr>
        <p:txBody>
          <a:bodyPr/>
          <a:lstStyle/>
          <a:p>
            <a:pPr>
              <a:defRPr/>
            </a:pPr>
            <a:r>
              <a:rPr lang="en-US" sz="3200" b="1" dirty="0">
                <a:solidFill>
                  <a:schemeClr val="accent6"/>
                </a:solidFill>
              </a:rPr>
              <a:t>Stages of </a:t>
            </a:r>
            <a:r>
              <a:rPr lang="en-US" sz="3600" b="1" dirty="0" err="1">
                <a:solidFill>
                  <a:schemeClr val="accent6"/>
                </a:solidFill>
              </a:rPr>
              <a:t>Valvular</a:t>
            </a:r>
            <a:r>
              <a:rPr lang="en-US" sz="3200" b="1" dirty="0">
                <a:solidFill>
                  <a:schemeClr val="accent6"/>
                </a:solidFill>
              </a:rPr>
              <a:t> Aortic Stenosis</a:t>
            </a:r>
          </a:p>
        </p:txBody>
      </p:sp>
    </p:spTree>
    <p:extLst>
      <p:ext uri="{BB962C8B-B14F-4D97-AF65-F5344CB8AC3E}">
        <p14:creationId xmlns:p14="http://schemas.microsoft.com/office/powerpoint/2010/main" val="60544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0" y="1203325"/>
          <a:ext cx="8991600" cy="3963988"/>
        </p:xfrm>
        <a:graphic>
          <a:graphicData uri="http://schemas.openxmlformats.org/drawingml/2006/table">
            <a:tbl>
              <a:tblPr/>
              <a:tblGrid>
                <a:gridCol w="809625"/>
                <a:gridCol w="1458913"/>
                <a:gridCol w="1538287"/>
                <a:gridCol w="1908175"/>
                <a:gridCol w="1998663"/>
                <a:gridCol w="1277937"/>
              </a:tblGrid>
              <a:tr h="54927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Stage</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Definition</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Valve Anatomy</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Valve Hemodynamics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Hemodynamic Consequences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Symptoms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6">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D - Symptomatic severe AS </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170238">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D3</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Symptomatic severe low-gradient AS with normal LVEF or paradoxical low-flow severe AS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Severe leaflet calcification with severely reduced leaflet motion</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AVA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1 cm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with aortic V</a:t>
                      </a:r>
                      <a:r>
                        <a:rPr kumimoji="0" lang="en-US" altLang="en-US" sz="16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&lt;4 m/s, or mean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P &lt;40 mm Hg </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Indexed AVA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0.6 cm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and</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Stroke volume index &lt;35 mL/m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Measured when the patient is normotensive (systolic BP &lt;140 mm Hg)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Increased LV relative wall thickness</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Small LV chamber with low-stroke volume.</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Restrictive diastolic filling</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LVEF ≥50%</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119063" indent="-119063">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HF, </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Angina,</a:t>
                      </a:r>
                    </a:p>
                    <a:p>
                      <a:pPr marL="119063" marR="0" lvl="0" indent="-119063"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Syncope or presyncope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5" name="Title 1"/>
          <p:cNvSpPr>
            <a:spLocks noGrp="1"/>
          </p:cNvSpPr>
          <p:nvPr>
            <p:ph type="title"/>
          </p:nvPr>
        </p:nvSpPr>
        <p:spPr>
          <a:xfrm>
            <a:off x="1981200" y="274638"/>
            <a:ext cx="8229600" cy="639762"/>
          </a:xfrm>
        </p:spPr>
        <p:txBody>
          <a:bodyPr/>
          <a:lstStyle/>
          <a:p>
            <a:pPr>
              <a:defRPr/>
            </a:pPr>
            <a:r>
              <a:rPr lang="en-US" sz="3600" b="1" dirty="0">
                <a:solidFill>
                  <a:schemeClr val="accent6"/>
                </a:solidFill>
              </a:rPr>
              <a:t>Stages of </a:t>
            </a:r>
            <a:r>
              <a:rPr lang="en-US" sz="3600" b="1" dirty="0" err="1">
                <a:solidFill>
                  <a:schemeClr val="accent6"/>
                </a:solidFill>
              </a:rPr>
              <a:t>Valvular</a:t>
            </a:r>
            <a:r>
              <a:rPr lang="en-US" sz="3600" b="1" dirty="0">
                <a:solidFill>
                  <a:schemeClr val="accent6"/>
                </a:solidFill>
              </a:rPr>
              <a:t> Aortic Stenosis</a:t>
            </a:r>
          </a:p>
        </p:txBody>
      </p:sp>
    </p:spTree>
    <p:extLst>
      <p:ext uri="{BB962C8B-B14F-4D97-AF65-F5344CB8AC3E}">
        <p14:creationId xmlns:p14="http://schemas.microsoft.com/office/powerpoint/2010/main" val="924763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descr="D:\工作\Braunwald\BHD9\00066-4..f066-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3" y="1"/>
            <a:ext cx="6428399" cy="6818987"/>
          </a:xfrm>
          <a:prstGeom prst="rect">
            <a:avLst/>
          </a:prstGeom>
          <a:noFill/>
          <a:extLst>
            <a:ext uri="{909E8E84-426E-40DD-AFC4-6F175D3DCCD1}">
              <a14:hiddenFill xmlns:a14="http://schemas.microsoft.com/office/drawing/2010/main">
                <a:solidFill>
                  <a:srgbClr val="FFFFFF"/>
                </a:solidFill>
              </a14:hiddenFill>
            </a:ext>
          </a:extLst>
        </p:spPr>
      </p:pic>
      <p:sp>
        <p:nvSpPr>
          <p:cNvPr id="5" name="圓角矩形 4"/>
          <p:cNvSpPr/>
          <p:nvPr/>
        </p:nvSpPr>
        <p:spPr>
          <a:xfrm>
            <a:off x="1487488" y="2545397"/>
            <a:ext cx="165618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Concentric hypertrophy</a:t>
            </a:r>
            <a:endParaRPr lang="zh-TW" altLang="en-US" dirty="0"/>
          </a:p>
        </p:txBody>
      </p:sp>
      <p:sp>
        <p:nvSpPr>
          <p:cNvPr id="6" name="直線圖說文字 2 5"/>
          <p:cNvSpPr/>
          <p:nvPr/>
        </p:nvSpPr>
        <p:spPr>
          <a:xfrm>
            <a:off x="8184232" y="116632"/>
            <a:ext cx="1743080" cy="792088"/>
          </a:xfrm>
          <a:prstGeom prst="borderCallout2">
            <a:avLst>
              <a:gd name="adj1" fmla="val 21059"/>
              <a:gd name="adj2" fmla="val -2038"/>
              <a:gd name="adj3" fmla="val 18750"/>
              <a:gd name="adj4" fmla="val -16667"/>
              <a:gd name="adj5" fmla="val 195618"/>
              <a:gd name="adj6" fmla="val -34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Large a wave</a:t>
            </a:r>
            <a:endParaRPr lang="zh-TW" altLang="en-US" dirty="0"/>
          </a:p>
        </p:txBody>
      </p:sp>
      <p:sp>
        <p:nvSpPr>
          <p:cNvPr id="10" name="直線圖說文字 2 9"/>
          <p:cNvSpPr/>
          <p:nvPr/>
        </p:nvSpPr>
        <p:spPr>
          <a:xfrm>
            <a:off x="8913432" y="3212976"/>
            <a:ext cx="1743080" cy="792088"/>
          </a:xfrm>
          <a:prstGeom prst="borderCallout2">
            <a:avLst>
              <a:gd name="adj1" fmla="val 16441"/>
              <a:gd name="adj2" fmla="val 1109"/>
              <a:gd name="adj3" fmla="val 18750"/>
              <a:gd name="adj4" fmla="val -32404"/>
              <a:gd name="adj5" fmla="val 54778"/>
              <a:gd name="adj6" fmla="val -4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Coronary artery perfusion</a:t>
            </a:r>
            <a:endParaRPr lang="zh-TW" altLang="en-US" dirty="0"/>
          </a:p>
        </p:txBody>
      </p:sp>
    </p:spTree>
    <p:extLst>
      <p:ext uri="{BB962C8B-B14F-4D97-AF65-F5344CB8AC3E}">
        <p14:creationId xmlns:p14="http://schemas.microsoft.com/office/powerpoint/2010/main" val="954929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工作\Braunwald\BHD9\00066-4..f066-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498" y="37128"/>
            <a:ext cx="4422014" cy="6820872"/>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3"/>
          <p:cNvSpPr>
            <a:spLocks noGrp="1"/>
          </p:cNvSpPr>
          <p:nvPr>
            <p:ph type="title"/>
          </p:nvPr>
        </p:nvSpPr>
        <p:spPr>
          <a:xfrm>
            <a:off x="2057400" y="473074"/>
            <a:ext cx="4326632" cy="1155726"/>
          </a:xfrm>
        </p:spPr>
        <p:txBody>
          <a:bodyPr>
            <a:normAutofit/>
          </a:bodyPr>
          <a:lstStyle/>
          <a:p>
            <a:pPr algn="l"/>
            <a:r>
              <a:rPr lang="en-US" altLang="zh-TW" sz="3600" dirty="0"/>
              <a:t>PHYSICAL EXAMINATION </a:t>
            </a:r>
            <a:endParaRPr lang="zh-TW" altLang="en-US" sz="3600" dirty="0"/>
          </a:p>
        </p:txBody>
      </p:sp>
      <p:sp>
        <p:nvSpPr>
          <p:cNvPr id="5" name="內容版面配置區 4"/>
          <p:cNvSpPr>
            <a:spLocks noGrp="1"/>
          </p:cNvSpPr>
          <p:nvPr>
            <p:ph sz="half" idx="1"/>
          </p:nvPr>
        </p:nvSpPr>
        <p:spPr>
          <a:xfrm>
            <a:off x="1981200" y="1700808"/>
            <a:ext cx="4038600" cy="4392488"/>
          </a:xfrm>
        </p:spPr>
        <p:txBody>
          <a:bodyPr>
            <a:normAutofit fontScale="92500" lnSpcReduction="20000"/>
          </a:bodyPr>
          <a:lstStyle/>
          <a:p>
            <a:r>
              <a:rPr lang="en-US" altLang="zh-TW" dirty="0" smtClean="0"/>
              <a:t>Carotid palpation</a:t>
            </a:r>
          </a:p>
          <a:p>
            <a:pPr lvl="1"/>
            <a:r>
              <a:rPr lang="en-US" altLang="zh-TW" dirty="0"/>
              <a:t>Slow rise and late </a:t>
            </a:r>
            <a:r>
              <a:rPr lang="en-US" altLang="zh-TW" dirty="0" smtClean="0"/>
              <a:t>peak</a:t>
            </a:r>
          </a:p>
          <a:p>
            <a:r>
              <a:rPr lang="en-US" altLang="zh-TW" dirty="0" smtClean="0"/>
              <a:t>Murmur</a:t>
            </a:r>
          </a:p>
          <a:p>
            <a:pPr lvl="1"/>
            <a:r>
              <a:rPr lang="en-US" altLang="zh-TW" dirty="0"/>
              <a:t>crescendo-decrescendo late-peaking </a:t>
            </a:r>
            <a:endParaRPr lang="en-US" altLang="zh-TW" dirty="0" smtClean="0"/>
          </a:p>
          <a:p>
            <a:pPr lvl="1"/>
            <a:r>
              <a:rPr lang="en-US" altLang="zh-TW" dirty="0"/>
              <a:t>louder and later </a:t>
            </a:r>
            <a:r>
              <a:rPr lang="en-US" altLang="zh-TW" dirty="0" smtClean="0"/>
              <a:t>(severe)</a:t>
            </a:r>
          </a:p>
          <a:p>
            <a:r>
              <a:rPr lang="en-US" altLang="zh-TW" dirty="0" smtClean="0"/>
              <a:t>S2 split</a:t>
            </a:r>
          </a:p>
          <a:p>
            <a:pPr lvl="1"/>
            <a:r>
              <a:rPr lang="en-US" altLang="zh-TW" dirty="0" smtClean="0"/>
              <a:t>Single S2 </a:t>
            </a:r>
          </a:p>
          <a:p>
            <a:pPr lvl="2"/>
            <a:r>
              <a:rPr lang="en-US" altLang="zh-TW" dirty="0" smtClean="0"/>
              <a:t>A2 inaudible (immobile)</a:t>
            </a:r>
          </a:p>
          <a:p>
            <a:pPr lvl="2"/>
            <a:r>
              <a:rPr lang="en-US" altLang="zh-TW" dirty="0" smtClean="0"/>
              <a:t>A2=P2</a:t>
            </a:r>
          </a:p>
          <a:p>
            <a:pPr lvl="1"/>
            <a:r>
              <a:rPr lang="en-US" altLang="zh-TW" dirty="0"/>
              <a:t>Paradoxical splitting </a:t>
            </a:r>
            <a:r>
              <a:rPr lang="en-US" altLang="zh-TW" dirty="0" smtClean="0"/>
              <a:t>(LBBB, LV dysfunction)</a:t>
            </a:r>
          </a:p>
          <a:p>
            <a:r>
              <a:rPr lang="en-US" altLang="zh-TW" dirty="0" smtClean="0"/>
              <a:t>Sigs of heart failure</a:t>
            </a:r>
            <a:endParaRPr lang="zh-TW" altLang="en-US" dirty="0"/>
          </a:p>
        </p:txBody>
      </p:sp>
      <p:sp>
        <p:nvSpPr>
          <p:cNvPr id="11" name="橢圓 10"/>
          <p:cNvSpPr/>
          <p:nvPr/>
        </p:nvSpPr>
        <p:spPr>
          <a:xfrm>
            <a:off x="8922196" y="5157192"/>
            <a:ext cx="342156"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9658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Symptom  </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Asymptomatic patients</a:t>
            </a:r>
          </a:p>
          <a:p>
            <a:pPr lvl="1"/>
            <a:r>
              <a:rPr lang="en-US" altLang="zh-TW" dirty="0" smtClean="0"/>
              <a:t>10~15 years, long latent</a:t>
            </a:r>
          </a:p>
          <a:p>
            <a:pPr lvl="1"/>
            <a:r>
              <a:rPr lang="en-US" altLang="zh-TW" dirty="0" smtClean="0"/>
              <a:t>Mild to moderate stenosis</a:t>
            </a:r>
          </a:p>
          <a:p>
            <a:pPr lvl="1"/>
            <a:r>
              <a:rPr lang="en-US" altLang="zh-TW" dirty="0" smtClean="0"/>
              <a:t>Aortic sclerosis</a:t>
            </a:r>
          </a:p>
          <a:p>
            <a:pPr lvl="2"/>
            <a:r>
              <a:rPr lang="en-US" altLang="zh-TW" dirty="0" smtClean="0"/>
              <a:t>1 year follow up: 16% develop obstruction</a:t>
            </a:r>
          </a:p>
          <a:p>
            <a:pPr lvl="2"/>
            <a:r>
              <a:rPr lang="en-US" altLang="zh-TW" dirty="0" smtClean="0"/>
              <a:t>8 years follow up: only 2.5% will develop severe obstruction</a:t>
            </a:r>
          </a:p>
          <a:p>
            <a:r>
              <a:rPr lang="en-US" altLang="zh-TW" dirty="0" smtClean="0"/>
              <a:t>Symptomatic patients</a:t>
            </a:r>
          </a:p>
          <a:p>
            <a:pPr lvl="1"/>
            <a:r>
              <a:rPr lang="en-US" altLang="zh-TW" dirty="0" smtClean="0"/>
              <a:t>Even mild, survival rate is poor</a:t>
            </a:r>
          </a:p>
          <a:p>
            <a:pPr lvl="1"/>
            <a:r>
              <a:rPr lang="en-US" altLang="zh-TW" dirty="0"/>
              <a:t>The risk of sudden death is high with symptomatic severe AS </a:t>
            </a:r>
            <a:endParaRPr lang="zh-TW" altLang="en-US" dirty="0"/>
          </a:p>
        </p:txBody>
      </p:sp>
    </p:spTree>
    <p:extLst>
      <p:ext uri="{BB962C8B-B14F-4D97-AF65-F5344CB8AC3E}">
        <p14:creationId xmlns:p14="http://schemas.microsoft.com/office/powerpoint/2010/main" val="126062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Symptoms</a:t>
            </a:r>
            <a:endParaRPr lang="zh-TW" altLang="en-US" dirty="0"/>
          </a:p>
        </p:txBody>
      </p:sp>
      <p:sp>
        <p:nvSpPr>
          <p:cNvPr id="3" name="內容版面配置區 2"/>
          <p:cNvSpPr>
            <a:spLocks noGrp="1"/>
          </p:cNvSpPr>
          <p:nvPr>
            <p:ph sz="half" idx="1"/>
          </p:nvPr>
        </p:nvSpPr>
        <p:spPr/>
        <p:txBody>
          <a:bodyPr>
            <a:normAutofit fontScale="85000" lnSpcReduction="20000"/>
          </a:bodyPr>
          <a:lstStyle/>
          <a:p>
            <a:r>
              <a:rPr lang="en-US" altLang="zh-TW" dirty="0" err="1"/>
              <a:t>Exertional</a:t>
            </a:r>
            <a:r>
              <a:rPr lang="en-US" altLang="zh-TW" dirty="0"/>
              <a:t> </a:t>
            </a:r>
            <a:r>
              <a:rPr lang="en-US" altLang="zh-TW" dirty="0" smtClean="0"/>
              <a:t>dyspnea </a:t>
            </a:r>
          </a:p>
          <a:p>
            <a:pPr lvl="1"/>
            <a:r>
              <a:rPr lang="zh-TW" altLang="en-US" dirty="0" smtClean="0"/>
              <a:t>↑</a:t>
            </a:r>
            <a:r>
              <a:rPr lang="en-US" altLang="zh-TW" dirty="0" smtClean="0"/>
              <a:t>LVEDP, PHT</a:t>
            </a:r>
          </a:p>
          <a:p>
            <a:pPr lvl="1"/>
            <a:r>
              <a:rPr lang="en-US" altLang="zh-TW" dirty="0" smtClean="0"/>
              <a:t>Limited </a:t>
            </a:r>
            <a:r>
              <a:rPr lang="en-US" altLang="zh-TW" dirty="0"/>
              <a:t>C.O.</a:t>
            </a:r>
          </a:p>
          <a:p>
            <a:r>
              <a:rPr lang="en-US" altLang="zh-TW" dirty="0" smtClean="0"/>
              <a:t>Angina (5 years )</a:t>
            </a:r>
            <a:endParaRPr lang="en-US" altLang="zh-TW" dirty="0"/>
          </a:p>
          <a:p>
            <a:pPr lvl="1"/>
            <a:r>
              <a:rPr lang="en-US" altLang="zh-TW" dirty="0"/>
              <a:t>2/3 of severe AS</a:t>
            </a:r>
          </a:p>
          <a:p>
            <a:pPr lvl="1"/>
            <a:r>
              <a:rPr lang="en-US" altLang="zh-TW" dirty="0"/>
              <a:t>50% had significant CAD</a:t>
            </a:r>
          </a:p>
          <a:p>
            <a:r>
              <a:rPr lang="en-US" altLang="zh-TW" dirty="0" smtClean="0"/>
              <a:t>Syncope (3 years)</a:t>
            </a:r>
            <a:endParaRPr lang="en-US" altLang="zh-TW" dirty="0"/>
          </a:p>
          <a:p>
            <a:pPr lvl="1"/>
            <a:r>
              <a:rPr lang="en-US" altLang="zh-TW" dirty="0"/>
              <a:t>Fixed C.O.</a:t>
            </a:r>
          </a:p>
          <a:p>
            <a:pPr lvl="1"/>
            <a:r>
              <a:rPr lang="en-US" altLang="zh-TW" dirty="0"/>
              <a:t>reduced cerebral perfusion that occurs during exertion </a:t>
            </a:r>
          </a:p>
          <a:p>
            <a:pPr lvl="1"/>
            <a:r>
              <a:rPr lang="en-US" altLang="zh-TW" dirty="0"/>
              <a:t>Transient </a:t>
            </a:r>
            <a:r>
              <a:rPr lang="en-US" altLang="zh-TW" dirty="0" err="1"/>
              <a:t>Af</a:t>
            </a:r>
            <a:r>
              <a:rPr lang="en-US" altLang="zh-TW" dirty="0"/>
              <a:t> at rest</a:t>
            </a:r>
          </a:p>
          <a:p>
            <a:r>
              <a:rPr lang="en-US" altLang="zh-TW" dirty="0"/>
              <a:t>Heart </a:t>
            </a:r>
            <a:r>
              <a:rPr lang="en-US" altLang="zh-TW" dirty="0" smtClean="0"/>
              <a:t>failure (2 years)</a:t>
            </a:r>
          </a:p>
          <a:p>
            <a:pPr marL="0" indent="0">
              <a:buNone/>
            </a:pPr>
            <a:endParaRPr lang="en-US" altLang="zh-TW" dirty="0"/>
          </a:p>
          <a:p>
            <a:endParaRPr lang="zh-TW" altLang="en-US" dirty="0"/>
          </a:p>
        </p:txBody>
      </p:sp>
      <p:sp>
        <p:nvSpPr>
          <p:cNvPr id="7" name="內容版面配置區 6"/>
          <p:cNvSpPr>
            <a:spLocks noGrp="1"/>
          </p:cNvSpPr>
          <p:nvPr>
            <p:ph sz="half" idx="2"/>
          </p:nvPr>
        </p:nvSpPr>
        <p:spPr/>
        <p:txBody>
          <a:bodyPr/>
          <a:lstStyle/>
          <a:p>
            <a:r>
              <a:rPr lang="en-US" altLang="zh-TW" dirty="0"/>
              <a:t>Others:</a:t>
            </a:r>
          </a:p>
          <a:p>
            <a:pPr lvl="1"/>
            <a:r>
              <a:rPr lang="en-US" altLang="zh-TW" dirty="0"/>
              <a:t>GIB (</a:t>
            </a:r>
            <a:r>
              <a:rPr lang="en-US" altLang="zh-TW" dirty="0" err="1"/>
              <a:t>angiodysplasia</a:t>
            </a:r>
            <a:r>
              <a:rPr lang="en-US" altLang="zh-TW" dirty="0"/>
              <a:t> , most commonly of the right colon) </a:t>
            </a:r>
          </a:p>
          <a:p>
            <a:pPr lvl="1"/>
            <a:r>
              <a:rPr lang="en-US" altLang="zh-TW" dirty="0"/>
              <a:t>IE, cerebral emboli</a:t>
            </a:r>
            <a:endParaRPr lang="zh-TW" altLang="en-US" dirty="0"/>
          </a:p>
          <a:p>
            <a:endParaRPr lang="zh-TW" altLang="en-US" dirty="0"/>
          </a:p>
        </p:txBody>
      </p:sp>
    </p:spTree>
    <p:extLst>
      <p:ext uri="{BB962C8B-B14F-4D97-AF65-F5344CB8AC3E}">
        <p14:creationId xmlns:p14="http://schemas.microsoft.com/office/powerpoint/2010/main" val="2571616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kumimoji="1" lang="en-US" altLang="zh-TW" dirty="0" smtClean="0"/>
              <a:t>Medical Treatment</a:t>
            </a:r>
            <a:endParaRPr kumimoji="1" lang="zh-TW" altLang="en-US" dirty="0"/>
          </a:p>
        </p:txBody>
      </p:sp>
      <p:sp>
        <p:nvSpPr>
          <p:cNvPr id="7" name="副標題 6"/>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95375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Medical treatment</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Symptomatic </a:t>
            </a:r>
            <a:r>
              <a:rPr lang="en-US" altLang="zh-TW" dirty="0"/>
              <a:t>patients with severe AS </a:t>
            </a:r>
            <a:endParaRPr lang="en-US" altLang="zh-TW" dirty="0" smtClean="0"/>
          </a:p>
          <a:p>
            <a:pPr lvl="1"/>
            <a:r>
              <a:rPr lang="en-US" altLang="zh-TW" dirty="0" smtClean="0"/>
              <a:t>cautioned </a:t>
            </a:r>
            <a:r>
              <a:rPr lang="en-US" altLang="zh-TW" dirty="0"/>
              <a:t>to avoid vigorous athletic sports and physical </a:t>
            </a:r>
            <a:r>
              <a:rPr lang="en-US" altLang="zh-TW" dirty="0" smtClean="0"/>
              <a:t>activity</a:t>
            </a:r>
          </a:p>
          <a:p>
            <a:pPr lvl="1"/>
            <a:r>
              <a:rPr lang="en-US" altLang="zh-TW" dirty="0"/>
              <a:t>medical therapy has little to offer. </a:t>
            </a:r>
            <a:endParaRPr lang="en-US" altLang="zh-TW" dirty="0" smtClean="0"/>
          </a:p>
          <a:p>
            <a:pPr lvl="2"/>
            <a:r>
              <a:rPr lang="en-US" altLang="zh-TW" dirty="0" smtClean="0"/>
              <a:t>Fluid accumulation: caution use of diuretics</a:t>
            </a:r>
          </a:p>
          <a:p>
            <a:pPr lvl="2"/>
            <a:r>
              <a:rPr lang="en-US" altLang="zh-TW" dirty="0" smtClean="0"/>
              <a:t>LV dysfunction: caution use of </a:t>
            </a:r>
            <a:r>
              <a:rPr lang="en-US" altLang="zh-TW" dirty="0" err="1" smtClean="0"/>
              <a:t>ACEi</a:t>
            </a:r>
            <a:endParaRPr lang="en-US" altLang="zh-TW" dirty="0" smtClean="0"/>
          </a:p>
          <a:p>
            <a:r>
              <a:rPr lang="en-US" altLang="zh-TW" b="1" dirty="0" smtClean="0">
                <a:solidFill>
                  <a:srgbClr val="FFFF00"/>
                </a:solidFill>
              </a:rPr>
              <a:t>B-blocker: avoided</a:t>
            </a:r>
            <a:endParaRPr lang="en-US" altLang="zh-TW" dirty="0" smtClean="0">
              <a:solidFill>
                <a:srgbClr val="FFFF00"/>
              </a:solidFill>
            </a:endParaRPr>
          </a:p>
          <a:p>
            <a:pPr lvl="1"/>
            <a:r>
              <a:rPr lang="en-US" altLang="zh-TW" dirty="0" smtClean="0"/>
              <a:t>depress </a:t>
            </a:r>
            <a:r>
              <a:rPr lang="en-US" altLang="zh-TW" dirty="0"/>
              <a:t>myocardial function and induce LV </a:t>
            </a:r>
            <a:r>
              <a:rPr lang="en-US" altLang="zh-TW" dirty="0" smtClean="0"/>
              <a:t>failure</a:t>
            </a:r>
          </a:p>
          <a:p>
            <a:r>
              <a:rPr lang="en-US" altLang="zh-TW" dirty="0" smtClean="0"/>
              <a:t>2D echography follow up</a:t>
            </a:r>
          </a:p>
          <a:p>
            <a:pPr lvl="1"/>
            <a:r>
              <a:rPr lang="en-US" altLang="zh-TW" dirty="0" smtClean="0"/>
              <a:t>Severe AS annually, 1~2 years for moderate AS and 3~5 years for mild AS</a:t>
            </a:r>
            <a:endParaRPr lang="zh-TW" altLang="en-US" dirty="0"/>
          </a:p>
        </p:txBody>
      </p:sp>
    </p:spTree>
    <p:extLst>
      <p:ext uri="{BB962C8B-B14F-4D97-AF65-F5344CB8AC3E}">
        <p14:creationId xmlns:p14="http://schemas.microsoft.com/office/powerpoint/2010/main" val="969911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err="1" smtClean="0"/>
              <a:t>Af</a:t>
            </a:r>
            <a:r>
              <a:rPr lang="en-US" altLang="zh-TW" dirty="0" smtClean="0"/>
              <a:t>/</a:t>
            </a:r>
            <a:r>
              <a:rPr lang="en-US" altLang="zh-TW" dirty="0" err="1" smtClean="0"/>
              <a:t>Atial</a:t>
            </a:r>
            <a:r>
              <a:rPr lang="en-US" altLang="zh-TW" dirty="0" smtClean="0"/>
              <a:t> flutter</a:t>
            </a:r>
          </a:p>
          <a:p>
            <a:pPr lvl="1"/>
            <a:r>
              <a:rPr lang="en-US" altLang="zh-TW" dirty="0" smtClean="0"/>
              <a:t>&lt;10% </a:t>
            </a:r>
          </a:p>
          <a:p>
            <a:pPr lvl="1"/>
            <a:r>
              <a:rPr lang="en-US" altLang="zh-TW" dirty="0" err="1" smtClean="0"/>
              <a:t>Af</a:t>
            </a:r>
            <a:r>
              <a:rPr lang="en-US" altLang="zh-TW" dirty="0" smtClean="0"/>
              <a:t> with RVR -&gt; angina </a:t>
            </a:r>
          </a:p>
          <a:p>
            <a:pPr lvl="1"/>
            <a:r>
              <a:rPr lang="en-US" altLang="zh-TW" dirty="0" smtClean="0"/>
              <a:t>Sudden fall in cardiac output -&gt; severe hypotension</a:t>
            </a:r>
          </a:p>
          <a:p>
            <a:pPr lvl="1"/>
            <a:r>
              <a:rPr lang="en-US" altLang="zh-TW" dirty="0"/>
              <a:t>should be treated promptly, usually with </a:t>
            </a:r>
            <a:r>
              <a:rPr lang="en-US" altLang="zh-TW" dirty="0" err="1">
                <a:solidFill>
                  <a:srgbClr val="FFFF00"/>
                </a:solidFill>
              </a:rPr>
              <a:t>cardioversion</a:t>
            </a:r>
            <a:r>
              <a:rPr lang="en-US" altLang="zh-TW" dirty="0"/>
              <a:t> </a:t>
            </a:r>
            <a:endParaRPr lang="en-US" altLang="zh-TW" dirty="0" smtClean="0"/>
          </a:p>
          <a:p>
            <a:r>
              <a:rPr lang="en-US" altLang="zh-TW" dirty="0" smtClean="0"/>
              <a:t>HTN or CAD</a:t>
            </a:r>
          </a:p>
          <a:p>
            <a:pPr lvl="1"/>
            <a:r>
              <a:rPr lang="en-US" altLang="zh-TW" dirty="0"/>
              <a:t>started at low doses and slowly titrated upward </a:t>
            </a:r>
            <a:endParaRPr lang="en-US" altLang="zh-TW" dirty="0" smtClean="0"/>
          </a:p>
          <a:p>
            <a:pPr lvl="1"/>
            <a:endParaRPr lang="en-US" altLang="zh-TW" dirty="0"/>
          </a:p>
          <a:p>
            <a:r>
              <a:rPr lang="en-US" altLang="zh-TW" dirty="0"/>
              <a:t>Adults with asymptomatic severe AS can undergo </a:t>
            </a:r>
            <a:r>
              <a:rPr lang="en-US" altLang="zh-TW" dirty="0" err="1"/>
              <a:t>noncardiac</a:t>
            </a:r>
            <a:r>
              <a:rPr lang="en-US" altLang="zh-TW" dirty="0"/>
              <a:t> surgery and pregnancy</a:t>
            </a:r>
            <a:r>
              <a:rPr lang="en-US" altLang="zh-TW" dirty="0" smtClean="0"/>
              <a:t>, but </a:t>
            </a:r>
            <a:r>
              <a:rPr lang="en-US" altLang="zh-TW" dirty="0" err="1" smtClean="0"/>
              <a:t>eleactive</a:t>
            </a:r>
            <a:r>
              <a:rPr lang="en-US" altLang="zh-TW" dirty="0" smtClean="0"/>
              <a:t> AVR </a:t>
            </a:r>
            <a:r>
              <a:rPr lang="en-US" altLang="zh-TW" dirty="0"/>
              <a:t>prior to </a:t>
            </a:r>
            <a:r>
              <a:rPr lang="en-US" altLang="zh-TW" dirty="0" err="1"/>
              <a:t>noncardiac</a:t>
            </a:r>
            <a:r>
              <a:rPr lang="en-US" altLang="zh-TW" dirty="0"/>
              <a:t> surgery or a planned pregnancy may be considered</a:t>
            </a:r>
            <a:endParaRPr lang="zh-TW" altLang="en-US" dirty="0"/>
          </a:p>
        </p:txBody>
      </p:sp>
    </p:spTree>
    <p:extLst>
      <p:ext uri="{BB962C8B-B14F-4D97-AF65-F5344CB8AC3E}">
        <p14:creationId xmlns:p14="http://schemas.microsoft.com/office/powerpoint/2010/main" val="510787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762000"/>
          </a:xfrm>
        </p:spPr>
        <p:txBody>
          <a:bodyPr/>
          <a:lstStyle/>
          <a:p>
            <a:pPr>
              <a:defRPr/>
            </a:pPr>
            <a:r>
              <a:rPr lang="en-US" sz="3600" b="1" dirty="0">
                <a:solidFill>
                  <a:schemeClr val="accent6"/>
                </a:solidFill>
              </a:rPr>
              <a:t>Aortic Stenosis: Medical Therapy</a:t>
            </a:r>
          </a:p>
        </p:txBody>
      </p:sp>
      <p:graphicFrame>
        <p:nvGraphicFramePr>
          <p:cNvPr id="5" name="Table 4"/>
          <p:cNvGraphicFramePr>
            <a:graphicFrameLocks noGrp="1"/>
          </p:cNvGraphicFramePr>
          <p:nvPr/>
        </p:nvGraphicFramePr>
        <p:xfrm>
          <a:off x="1600200" y="1066801"/>
          <a:ext cx="8915400" cy="4635183"/>
        </p:xfrm>
        <a:graphic>
          <a:graphicData uri="http://schemas.openxmlformats.org/drawingml/2006/table">
            <a:tbl>
              <a:tblPr/>
              <a:tblGrid>
                <a:gridCol w="6819900"/>
                <a:gridCol w="1066800"/>
                <a:gridCol w="1028700"/>
              </a:tblGrid>
              <a:tr h="36512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Recommendations</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COR</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LOE</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392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Hypertension in patients at risk for developing AS (stage A) and in patients with asymptomatic AS (stages B and C) should be treated according to standard GDMT, started at a low dose, and gradually titrated upward as needed with frequent clinical monitoring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I</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B</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2074863">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Vasodilator therapy may be reasonable if used with invasive hemodynamic monitoring in the acute management of patients with severe decompensated AS (stage D) with New York Heart Association (NYHA) class IV HF symptoms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IIb</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C</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bl>
          </a:graphicData>
        </a:graphic>
      </p:graphicFrame>
    </p:spTree>
    <p:extLst>
      <p:ext uri="{BB962C8B-B14F-4D97-AF65-F5344CB8AC3E}">
        <p14:creationId xmlns:p14="http://schemas.microsoft.com/office/powerpoint/2010/main" val="642210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Cause and pathology</a:t>
            </a:r>
            <a:endParaRPr lang="zh-TW" altLang="en-US" dirty="0"/>
          </a:p>
        </p:txBody>
      </p:sp>
      <p:sp>
        <p:nvSpPr>
          <p:cNvPr id="3" name="內容版面配置區 2"/>
          <p:cNvSpPr>
            <a:spLocks noGrp="1"/>
          </p:cNvSpPr>
          <p:nvPr>
            <p:ph idx="1"/>
          </p:nvPr>
        </p:nvSpPr>
        <p:spPr/>
        <p:txBody>
          <a:bodyPr/>
          <a:lstStyle/>
          <a:p>
            <a:r>
              <a:rPr lang="en-US" altLang="zh-TW" dirty="0" smtClean="0"/>
              <a:t>Aortic valve</a:t>
            </a:r>
          </a:p>
          <a:p>
            <a:pPr lvl="1"/>
            <a:r>
              <a:rPr lang="en-US" altLang="zh-TW" dirty="0" smtClean="0"/>
              <a:t>Congenital bicuspid valve + calcification</a:t>
            </a:r>
          </a:p>
          <a:p>
            <a:pPr lvl="1"/>
            <a:r>
              <a:rPr lang="en-US" altLang="zh-TW" dirty="0" smtClean="0"/>
              <a:t>Calcification of a normal </a:t>
            </a:r>
            <a:r>
              <a:rPr lang="en-US" altLang="zh-TW" dirty="0" err="1" smtClean="0"/>
              <a:t>trileaflet</a:t>
            </a:r>
            <a:r>
              <a:rPr lang="en-US" altLang="zh-TW" dirty="0" smtClean="0"/>
              <a:t> valve</a:t>
            </a:r>
          </a:p>
          <a:p>
            <a:pPr lvl="1"/>
            <a:r>
              <a:rPr lang="en-US" altLang="zh-TW" dirty="0" smtClean="0"/>
              <a:t>Rheumatic disease</a:t>
            </a:r>
          </a:p>
          <a:p>
            <a:r>
              <a:rPr lang="en-US" altLang="zh-TW" dirty="0" err="1" smtClean="0"/>
              <a:t>Supravalvular</a:t>
            </a:r>
            <a:endParaRPr lang="en-US" altLang="zh-TW" dirty="0" smtClean="0"/>
          </a:p>
          <a:p>
            <a:r>
              <a:rPr lang="en-US" altLang="zh-TW" dirty="0" err="1" smtClean="0"/>
              <a:t>Subvalvular</a:t>
            </a:r>
            <a:endParaRPr lang="zh-TW" altLang="en-US" dirty="0"/>
          </a:p>
        </p:txBody>
      </p:sp>
    </p:spTree>
    <p:extLst>
      <p:ext uri="{BB962C8B-B14F-4D97-AF65-F5344CB8AC3E}">
        <p14:creationId xmlns:p14="http://schemas.microsoft.com/office/powerpoint/2010/main" val="3768894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9144000" cy="762000"/>
          </a:xfrm>
        </p:spPr>
        <p:txBody>
          <a:bodyPr/>
          <a:lstStyle/>
          <a:p>
            <a:pPr>
              <a:defRPr/>
            </a:pPr>
            <a:r>
              <a:rPr lang="en-US" sz="3600" b="1" dirty="0">
                <a:solidFill>
                  <a:schemeClr val="accent6"/>
                </a:solidFill>
              </a:rPr>
              <a:t>Aortic Stenosis: Medical Therapy</a:t>
            </a:r>
          </a:p>
        </p:txBody>
      </p:sp>
      <p:graphicFrame>
        <p:nvGraphicFramePr>
          <p:cNvPr id="5" name="Table 4"/>
          <p:cNvGraphicFramePr>
            <a:graphicFrameLocks noGrp="1"/>
          </p:cNvGraphicFramePr>
          <p:nvPr/>
        </p:nvGraphicFramePr>
        <p:xfrm>
          <a:off x="1600200" y="1752600"/>
          <a:ext cx="8915400" cy="1828800"/>
        </p:xfrm>
        <a:graphic>
          <a:graphicData uri="http://schemas.openxmlformats.org/drawingml/2006/table">
            <a:tbl>
              <a:tblPr/>
              <a:tblGrid>
                <a:gridCol w="6554788"/>
                <a:gridCol w="1181100"/>
                <a:gridCol w="1179512"/>
              </a:tblGrid>
              <a:tr h="32702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Recommendations</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COR</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LOE</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4713">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Statin therapy is not indicated for prevention of hemodynamic progression of AS in patients with mild-to-moderate calcific valve disease (stages B to 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III: No Benefit</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A</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bl>
          </a:graphicData>
        </a:graphic>
      </p:graphicFrame>
    </p:spTree>
    <p:extLst>
      <p:ext uri="{BB962C8B-B14F-4D97-AF65-F5344CB8AC3E}">
        <p14:creationId xmlns:p14="http://schemas.microsoft.com/office/powerpoint/2010/main" val="380038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kumimoji="1" lang="en-US" altLang="zh-TW" dirty="0" smtClean="0"/>
              <a:t>Surgical </a:t>
            </a:r>
            <a:r>
              <a:rPr kumimoji="1" lang="en-US" altLang="zh-TW" dirty="0" err="1" smtClean="0"/>
              <a:t>interention</a:t>
            </a:r>
            <a:endParaRPr kumimoji="1" lang="zh-TW" altLang="en-US" dirty="0"/>
          </a:p>
        </p:txBody>
      </p:sp>
      <p:sp>
        <p:nvSpPr>
          <p:cNvPr id="7" name="副標題 6"/>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147806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a:extLst>
              <a:ext uri="{28A0092B-C50C-407E-A947-70E740481C1C}">
                <a14:useLocalDpi xmlns:a14="http://schemas.microsoft.com/office/drawing/2010/main" val="0"/>
              </a:ext>
            </a:extLst>
          </a:blip>
          <a:srcRect b="1942"/>
          <a:stretch>
            <a:fillRect/>
          </a:stretch>
        </p:blipFill>
        <p:spPr bwMode="auto">
          <a:xfrm>
            <a:off x="2065338" y="387351"/>
            <a:ext cx="8450262"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p:cNvSpPr>
            <a:spLocks noGrp="1"/>
          </p:cNvSpPr>
          <p:nvPr>
            <p:ph type="title"/>
          </p:nvPr>
        </p:nvSpPr>
        <p:spPr>
          <a:xfrm>
            <a:off x="1447800" y="0"/>
            <a:ext cx="9296400" cy="387350"/>
          </a:xfrm>
        </p:spPr>
        <p:txBody>
          <a:bodyPr/>
          <a:lstStyle/>
          <a:p>
            <a:pPr eaLnBrk="1" hangingPunct="1">
              <a:defRPr/>
            </a:pPr>
            <a:r>
              <a:rPr lang="en-US" altLang="en-US" sz="2000" b="1" dirty="0">
                <a:solidFill>
                  <a:schemeClr val="accent6"/>
                </a:solidFill>
              </a:rPr>
              <a:t>Indications for Aortic Valve Replacement in Patients With Aortic Stenosis</a:t>
            </a:r>
          </a:p>
        </p:txBody>
      </p:sp>
    </p:spTree>
    <p:extLst>
      <p:ext uri="{BB962C8B-B14F-4D97-AF65-F5344CB8AC3E}">
        <p14:creationId xmlns:p14="http://schemas.microsoft.com/office/powerpoint/2010/main" val="496044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Slides VHD 2017_ESC_FinalVersion-For Web corrected0048.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23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0" y="152400"/>
            <a:ext cx="9144000" cy="685800"/>
          </a:xfrm>
        </p:spPr>
        <p:txBody>
          <a:bodyPr/>
          <a:lstStyle/>
          <a:p>
            <a:pPr eaLnBrk="1" hangingPunct="1">
              <a:defRPr/>
            </a:pPr>
            <a:r>
              <a:rPr lang="en-US" altLang="en-US" sz="3600" b="1" dirty="0">
                <a:solidFill>
                  <a:schemeClr val="accent6"/>
                </a:solidFill>
              </a:rPr>
              <a:t>Aortic Stenosis: Choice of Intervention </a:t>
            </a:r>
            <a:endParaRPr lang="en-US" altLang="en-US" sz="3600" dirty="0">
              <a:solidFill>
                <a:schemeClr val="accent6"/>
              </a:solidFill>
            </a:endParaRPr>
          </a:p>
        </p:txBody>
      </p:sp>
      <p:graphicFrame>
        <p:nvGraphicFramePr>
          <p:cNvPr id="3" name="Table 2"/>
          <p:cNvGraphicFramePr>
            <a:graphicFrameLocks noGrp="1"/>
          </p:cNvGraphicFramePr>
          <p:nvPr/>
        </p:nvGraphicFramePr>
        <p:xfrm>
          <a:off x="1676400" y="990601"/>
          <a:ext cx="8839200" cy="4982845"/>
        </p:xfrm>
        <a:graphic>
          <a:graphicData uri="http://schemas.openxmlformats.org/drawingml/2006/table">
            <a:tbl>
              <a:tblPr/>
              <a:tblGrid>
                <a:gridCol w="6934200"/>
                <a:gridCol w="990600"/>
                <a:gridCol w="914400"/>
              </a:tblGrid>
              <a:tr h="36512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Recommendations</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COR</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LOE</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52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100" b="1" i="0" u="none" strike="noStrike" cap="none" normalizeH="0" baseline="0">
                          <a:ln>
                            <a:noFill/>
                          </a:ln>
                          <a:solidFill>
                            <a:srgbClr val="FF0000"/>
                          </a:solidFill>
                          <a:effectLst/>
                          <a:latin typeface="Arial" charset="0"/>
                          <a:ea typeface="Times New Roman" charset="0"/>
                          <a:cs typeface="Times New Roman" charset="0"/>
                        </a:rPr>
                        <a:t>Modified</a:t>
                      </a:r>
                      <a:r>
                        <a:rPr kumimoji="0" lang="en-US" altLang="zh-TW" sz="2100" b="0" i="0" u="none" strike="noStrike" cap="none" normalizeH="0" baseline="0">
                          <a:ln>
                            <a:noFill/>
                          </a:ln>
                          <a:solidFill>
                            <a:srgbClr val="FF0000"/>
                          </a:solidFill>
                          <a:effectLst/>
                          <a:latin typeface="Arial" charset="0"/>
                          <a:ea typeface="Times New Roman" charset="0"/>
                          <a:cs typeface="Times New Roman" charset="0"/>
                        </a:rPr>
                        <a:t>: </a:t>
                      </a:r>
                      <a:r>
                        <a:rPr kumimoji="0" lang="en-US" altLang="zh-TW" sz="2100" b="0" i="0" u="none" strike="noStrike" cap="none" normalizeH="0" baseline="0">
                          <a:ln>
                            <a:noFill/>
                          </a:ln>
                          <a:solidFill>
                            <a:schemeClr val="tx1"/>
                          </a:solidFill>
                          <a:effectLst/>
                          <a:latin typeface="Arial" charset="0"/>
                          <a:ea typeface="Times New Roman" charset="0"/>
                          <a:cs typeface="Times New Roman" charset="0"/>
                        </a:rPr>
                        <a:t>Surgical AVR is recommended for symptomatic patients with severe AS (Stage D) and symptomatic patients with severe AS (Stage C) who meet an indication for AVR when surgical risk is low or intermediate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a:ln>
                            <a:noFill/>
                          </a:ln>
                          <a:solidFill>
                            <a:schemeClr val="tx1"/>
                          </a:solidFill>
                          <a:effectLst/>
                          <a:latin typeface="Arial" charset="0"/>
                          <a:ea typeface="Calibri" charset="0"/>
                          <a:cs typeface="Calibri" charset="0"/>
                        </a:rPr>
                        <a:t>I</a:t>
                      </a:r>
                      <a:endParaRPr kumimoji="0" lang="en-US" altLang="zh-TW" sz="21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a:ln>
                            <a:noFill/>
                          </a:ln>
                          <a:solidFill>
                            <a:schemeClr val="tx1"/>
                          </a:solidFill>
                          <a:effectLst/>
                          <a:latin typeface="Arial" charset="0"/>
                          <a:ea typeface="Calibri" charset="0"/>
                          <a:cs typeface="Calibri" charset="0"/>
                        </a:rPr>
                        <a:t>B-NR</a:t>
                      </a:r>
                      <a:endParaRPr kumimoji="0" lang="en-US" altLang="zh-TW" sz="21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192087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a:ln>
                            <a:noFill/>
                          </a:ln>
                          <a:solidFill>
                            <a:schemeClr val="tx1"/>
                          </a:solidFill>
                          <a:effectLst/>
                          <a:latin typeface="Arial" charset="0"/>
                          <a:ea typeface="Times New Roman" charset="0"/>
                          <a:cs typeface="Times New Roman" charset="0"/>
                        </a:rPr>
                        <a:t>For patients in whom TAVR or high-risk surgical AVR is being considered, a heart valve team consisting of an integrated, multidisciplinary group of healthcare professionals with expertise in VHD, cardiac imaging, interventional cardiology, cardiac anesthesia, and cardiac surgery should collaborate to provide optimal patient care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a:ln>
                            <a:noFill/>
                          </a:ln>
                          <a:solidFill>
                            <a:schemeClr val="tx1"/>
                          </a:solidFill>
                          <a:effectLst/>
                          <a:latin typeface="Arial" charset="0"/>
                          <a:ea typeface="Calibri" charset="0"/>
                          <a:cs typeface="Calibri" charset="0"/>
                        </a:rPr>
                        <a:t>I</a:t>
                      </a:r>
                      <a:endParaRPr kumimoji="0" lang="en-US" altLang="zh-TW" sz="21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a:ln>
                            <a:noFill/>
                          </a:ln>
                          <a:solidFill>
                            <a:schemeClr val="tx1"/>
                          </a:solidFill>
                          <a:effectLst/>
                          <a:latin typeface="Arial" charset="0"/>
                          <a:ea typeface="Calibri" charset="0"/>
                          <a:cs typeface="Calibri" charset="0"/>
                        </a:rPr>
                        <a:t>C</a:t>
                      </a:r>
                      <a:endParaRPr kumimoji="0" lang="en-US" altLang="zh-TW" sz="21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416050">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100" b="1" i="0" u="none" strike="noStrike" cap="none" normalizeH="0" baseline="0">
                          <a:ln>
                            <a:noFill/>
                          </a:ln>
                          <a:solidFill>
                            <a:srgbClr val="FF0000"/>
                          </a:solidFill>
                          <a:effectLst/>
                          <a:latin typeface="Arial" charset="0"/>
                          <a:ea typeface="Times New Roman" charset="0"/>
                          <a:cs typeface="Times New Roman" charset="0"/>
                        </a:rPr>
                        <a:t>Modified</a:t>
                      </a:r>
                      <a:r>
                        <a:rPr kumimoji="0" lang="en-US" altLang="zh-TW" sz="2100" b="0" i="0" u="none" strike="noStrike" cap="none" normalizeH="0" baseline="0">
                          <a:ln>
                            <a:noFill/>
                          </a:ln>
                          <a:solidFill>
                            <a:srgbClr val="FF0000"/>
                          </a:solidFill>
                          <a:effectLst/>
                          <a:latin typeface="Arial" charset="0"/>
                          <a:ea typeface="Times New Roman" charset="0"/>
                          <a:cs typeface="Times New Roman" charset="0"/>
                        </a:rPr>
                        <a:t>: </a:t>
                      </a:r>
                      <a:r>
                        <a:rPr kumimoji="0" lang="en-US" altLang="zh-TW" sz="2100" b="0" i="0" u="none" strike="noStrike" cap="none" normalizeH="0" baseline="0">
                          <a:ln>
                            <a:noFill/>
                          </a:ln>
                          <a:solidFill>
                            <a:schemeClr val="tx1"/>
                          </a:solidFill>
                          <a:effectLst/>
                          <a:latin typeface="Arial" charset="0"/>
                          <a:ea typeface="Times New Roman" charset="0"/>
                          <a:cs typeface="Times New Roman" charset="0"/>
                        </a:rPr>
                        <a:t>Surgical AVR or TAVR is recommended for symptomatic patients with severe AS (Stage D) and high risk for surgical AVR, depending on patient-specific procedural risks, values, and preferences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a:ln>
                            <a:noFill/>
                          </a:ln>
                          <a:solidFill>
                            <a:schemeClr val="tx1"/>
                          </a:solidFill>
                          <a:effectLst/>
                          <a:latin typeface="Arial" charset="0"/>
                          <a:ea typeface="Times New Roman"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a:ln>
                            <a:noFill/>
                          </a:ln>
                          <a:solidFill>
                            <a:schemeClr val="tx1"/>
                          </a:solidFill>
                          <a:effectLst/>
                          <a:latin typeface="Arial" charset="0"/>
                          <a:ea typeface="Times New Roman"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bl>
          </a:graphicData>
        </a:graphic>
      </p:graphicFrame>
    </p:spTree>
    <p:extLst>
      <p:ext uri="{BB962C8B-B14F-4D97-AF65-F5344CB8AC3E}">
        <p14:creationId xmlns:p14="http://schemas.microsoft.com/office/powerpoint/2010/main" val="1016912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0" y="76200"/>
            <a:ext cx="9144000" cy="914400"/>
          </a:xfrm>
        </p:spPr>
        <p:txBody>
          <a:bodyPr/>
          <a:lstStyle/>
          <a:p>
            <a:pPr eaLnBrk="1" hangingPunct="1">
              <a:defRPr/>
            </a:pPr>
            <a:r>
              <a:rPr lang="en-US" altLang="en-US" sz="3200" b="1" dirty="0">
                <a:solidFill>
                  <a:schemeClr val="accent6"/>
                </a:solidFill>
              </a:rPr>
              <a:t>Aortic Stenosis: Choice of Intervention </a:t>
            </a:r>
            <a:r>
              <a:rPr lang="en-US" altLang="en-US" sz="2000" b="1" dirty="0">
                <a:solidFill>
                  <a:schemeClr val="accent6"/>
                </a:solidFill>
              </a:rPr>
              <a:t>(cont.) </a:t>
            </a:r>
            <a:endParaRPr lang="en-US" altLang="en-US" sz="2000" dirty="0">
              <a:solidFill>
                <a:schemeClr val="accent6"/>
              </a:solidFill>
            </a:endParaRPr>
          </a:p>
        </p:txBody>
      </p:sp>
      <p:graphicFrame>
        <p:nvGraphicFramePr>
          <p:cNvPr id="3" name="Table 2"/>
          <p:cNvGraphicFramePr>
            <a:graphicFrameLocks noGrp="1"/>
          </p:cNvGraphicFramePr>
          <p:nvPr/>
        </p:nvGraphicFramePr>
        <p:xfrm>
          <a:off x="1676400" y="1230314"/>
          <a:ext cx="8686800" cy="4027488"/>
        </p:xfrm>
        <a:graphic>
          <a:graphicData uri="http://schemas.openxmlformats.org/drawingml/2006/table">
            <a:tbl>
              <a:tblPr/>
              <a:tblGrid>
                <a:gridCol w="6629400"/>
                <a:gridCol w="1066800"/>
                <a:gridCol w="990600"/>
              </a:tblGrid>
              <a:tr h="369888">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Recommendations</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COR</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LOE</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0">
                <a:tc>
                  <a:txBody>
                    <a:bodyPr/>
                    <a:lstStyle>
                      <a:lvl1pPr>
                        <a:spcBef>
                          <a:spcPct val="20000"/>
                        </a:spcBef>
                        <a:tabLst>
                          <a:tab pos="1266825" algn="l"/>
                        </a:tabLst>
                        <a:defRPr sz="2800">
                          <a:solidFill>
                            <a:schemeClr val="tx1"/>
                          </a:solidFill>
                          <a:latin typeface="Arial" charset="0"/>
                          <a:ea typeface="MS PGothic" charset="-128"/>
                          <a:cs typeface="Geneva" charset="0"/>
                        </a:defRPr>
                      </a:lvl1pPr>
                      <a:lvl2pPr marL="742950" indent="-285750">
                        <a:spcBef>
                          <a:spcPct val="20000"/>
                        </a:spcBef>
                        <a:tabLst>
                          <a:tab pos="1266825" algn="l"/>
                        </a:tabLst>
                        <a:defRPr sz="2400">
                          <a:solidFill>
                            <a:schemeClr val="tx1"/>
                          </a:solidFill>
                          <a:latin typeface="Arial" charset="0"/>
                          <a:ea typeface="Geneva" charset="0"/>
                          <a:cs typeface="Geneva" charset="0"/>
                        </a:defRPr>
                      </a:lvl2pPr>
                      <a:lvl3pPr marL="1143000" indent="-228600">
                        <a:spcBef>
                          <a:spcPct val="20000"/>
                        </a:spcBef>
                        <a:tabLst>
                          <a:tab pos="1266825" algn="l"/>
                        </a:tabLst>
                        <a:defRPr sz="2000">
                          <a:solidFill>
                            <a:schemeClr val="tx1"/>
                          </a:solidFill>
                          <a:latin typeface="Arial" charset="0"/>
                          <a:ea typeface="Geneva" charset="0"/>
                          <a:cs typeface="Geneva" charset="0"/>
                        </a:defRPr>
                      </a:lvl3pPr>
                      <a:lvl4pPr marL="1600200" indent="-228600">
                        <a:spcBef>
                          <a:spcPct val="20000"/>
                        </a:spcBef>
                        <a:tabLst>
                          <a:tab pos="1266825" algn="l"/>
                        </a:tabLst>
                        <a:defRPr>
                          <a:solidFill>
                            <a:schemeClr val="tx1"/>
                          </a:solidFill>
                          <a:latin typeface="Arial" charset="0"/>
                          <a:ea typeface="Geneva" charset="0"/>
                          <a:cs typeface="Geneva" charset="0"/>
                        </a:defRPr>
                      </a:lvl4pPr>
                      <a:lvl5pPr marL="2057400" indent="-228600">
                        <a:spcBef>
                          <a:spcPct val="20000"/>
                        </a:spcBef>
                        <a:tabLst>
                          <a:tab pos="1266825" algn="l"/>
                        </a:tabLst>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266825" algn="l"/>
                        </a:tabLst>
                      </a:pPr>
                      <a:r>
                        <a:rPr kumimoji="0" lang="en-US" altLang="zh-TW" sz="2400" b="1" i="0" u="none" strike="noStrike" cap="none" normalizeH="0" baseline="0">
                          <a:ln>
                            <a:noFill/>
                          </a:ln>
                          <a:solidFill>
                            <a:srgbClr val="FF0000"/>
                          </a:solidFill>
                          <a:effectLst/>
                          <a:latin typeface="Arial" charset="0"/>
                          <a:ea typeface="Times New Roman" charset="0"/>
                          <a:cs typeface="Times New Roman" charset="0"/>
                        </a:rPr>
                        <a:t>Modified</a:t>
                      </a:r>
                      <a:r>
                        <a:rPr kumimoji="0" lang="en-US" altLang="zh-TW" sz="2400" b="0" i="0" u="none" strike="noStrike" cap="none" normalizeH="0" baseline="0">
                          <a:ln>
                            <a:noFill/>
                          </a:ln>
                          <a:solidFill>
                            <a:srgbClr val="FF0000"/>
                          </a:solidFill>
                          <a:effectLst/>
                          <a:latin typeface="Arial" charset="0"/>
                          <a:ea typeface="Times New Roman" charset="0"/>
                          <a:cs typeface="Times New Roman" charset="0"/>
                        </a:rPr>
                        <a:t>: </a:t>
                      </a: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TAVR is recommended for symptomatic patients with severe AS (Stage D) and a prohibitive risk for surgical AVR who have a predicted post-TAVR survival greater than 12 months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I</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1828800">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rgbClr val="FF0000"/>
                          </a:solidFill>
                          <a:effectLst/>
                          <a:latin typeface="Arial" charset="0"/>
                          <a:ea typeface="Times New Roman" charset="0"/>
                          <a:cs typeface="Times New Roman" charset="0"/>
                        </a:rPr>
                        <a:t>New: </a:t>
                      </a: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TAVR is a reasonable alternative to surgical AVR for symptomatic patients with severe AS (Stage D) and an intermediate surgical risk, depending on patient-specific procedural risks, values, and preferences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IIa</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B-R</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bl>
          </a:graphicData>
        </a:graphic>
      </p:graphicFrame>
    </p:spTree>
    <p:extLst>
      <p:ext uri="{BB962C8B-B14F-4D97-AF65-F5344CB8AC3E}">
        <p14:creationId xmlns:p14="http://schemas.microsoft.com/office/powerpoint/2010/main" val="1577289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28800" y="274638"/>
            <a:ext cx="8839200" cy="868362"/>
          </a:xfrm>
        </p:spPr>
        <p:txBody>
          <a:bodyPr/>
          <a:lstStyle/>
          <a:p>
            <a:r>
              <a:rPr lang="en-US" altLang="en-US" sz="3200" b="1">
                <a:solidFill>
                  <a:srgbClr val="2D2D8A"/>
                </a:solidFill>
                <a:ea typeface="MS PGothic" charset="-128"/>
              </a:rPr>
              <a:t>Aortic Stenosis: Choice of Intervention </a:t>
            </a:r>
            <a:r>
              <a:rPr lang="en-US" altLang="en-US" sz="2000" b="1">
                <a:solidFill>
                  <a:srgbClr val="2D2D8A"/>
                </a:solidFill>
                <a:ea typeface="MS PGothic" charset="-128"/>
              </a:rPr>
              <a:t>(cont.) </a:t>
            </a:r>
            <a:endParaRPr lang="en-US" altLang="en-US">
              <a:ea typeface="MS PGothic" charset="-128"/>
            </a:endParaRPr>
          </a:p>
        </p:txBody>
      </p:sp>
      <p:graphicFrame>
        <p:nvGraphicFramePr>
          <p:cNvPr id="4" name="Table 3"/>
          <p:cNvGraphicFramePr>
            <a:graphicFrameLocks noGrp="1"/>
          </p:cNvGraphicFramePr>
          <p:nvPr/>
        </p:nvGraphicFramePr>
        <p:xfrm>
          <a:off x="1752600" y="1371601"/>
          <a:ext cx="8686800" cy="2930843"/>
        </p:xfrm>
        <a:graphic>
          <a:graphicData uri="http://schemas.openxmlformats.org/drawingml/2006/table">
            <a:tbl>
              <a:tblPr/>
              <a:tblGrid>
                <a:gridCol w="6629400"/>
                <a:gridCol w="1143000"/>
                <a:gridCol w="914400"/>
              </a:tblGrid>
              <a:tr h="369888">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Recommendations</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COR</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a:ln>
                            <a:noFill/>
                          </a:ln>
                          <a:solidFill>
                            <a:schemeClr val="tx1"/>
                          </a:solidFill>
                          <a:effectLst/>
                          <a:latin typeface="Arial" charset="0"/>
                          <a:ea typeface="Calibri" charset="0"/>
                          <a:cs typeface="Calibri" charset="0"/>
                        </a:rPr>
                        <a:t>LOE</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675">
                <a:tc>
                  <a:txBody>
                    <a:bodyPr/>
                    <a:lstStyle>
                      <a:lvl1pPr>
                        <a:spcBef>
                          <a:spcPct val="20000"/>
                        </a:spcBef>
                        <a:tabLst>
                          <a:tab pos="1266825" algn="l"/>
                        </a:tabLst>
                        <a:defRPr sz="2800">
                          <a:solidFill>
                            <a:schemeClr val="tx1"/>
                          </a:solidFill>
                          <a:latin typeface="Arial" charset="0"/>
                          <a:ea typeface="MS PGothic" charset="-128"/>
                          <a:cs typeface="Geneva" charset="0"/>
                        </a:defRPr>
                      </a:lvl1pPr>
                      <a:lvl2pPr marL="742950" indent="-285750">
                        <a:spcBef>
                          <a:spcPct val="20000"/>
                        </a:spcBef>
                        <a:tabLst>
                          <a:tab pos="1266825" algn="l"/>
                        </a:tabLst>
                        <a:defRPr sz="2400">
                          <a:solidFill>
                            <a:schemeClr val="tx1"/>
                          </a:solidFill>
                          <a:latin typeface="Arial" charset="0"/>
                          <a:ea typeface="Geneva" charset="0"/>
                          <a:cs typeface="Geneva" charset="0"/>
                        </a:defRPr>
                      </a:lvl2pPr>
                      <a:lvl3pPr marL="1143000" indent="-228600">
                        <a:spcBef>
                          <a:spcPct val="20000"/>
                        </a:spcBef>
                        <a:tabLst>
                          <a:tab pos="1266825" algn="l"/>
                        </a:tabLst>
                        <a:defRPr sz="2000">
                          <a:solidFill>
                            <a:schemeClr val="tx1"/>
                          </a:solidFill>
                          <a:latin typeface="Arial" charset="0"/>
                          <a:ea typeface="Geneva" charset="0"/>
                          <a:cs typeface="Geneva" charset="0"/>
                        </a:defRPr>
                      </a:lvl3pPr>
                      <a:lvl4pPr marL="1600200" indent="-228600">
                        <a:spcBef>
                          <a:spcPct val="20000"/>
                        </a:spcBef>
                        <a:tabLst>
                          <a:tab pos="1266825" algn="l"/>
                        </a:tabLst>
                        <a:defRPr>
                          <a:solidFill>
                            <a:schemeClr val="tx1"/>
                          </a:solidFill>
                          <a:latin typeface="Arial" charset="0"/>
                          <a:ea typeface="Geneva" charset="0"/>
                          <a:cs typeface="Geneva" charset="0"/>
                        </a:defRPr>
                      </a:lvl4pPr>
                      <a:lvl5pPr marL="2057400" indent="-228600">
                        <a:spcBef>
                          <a:spcPct val="20000"/>
                        </a:spcBef>
                        <a:tabLst>
                          <a:tab pos="1266825" algn="l"/>
                        </a:tabLst>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tabLst>
                          <a:tab pos="1266825" algn="l"/>
                        </a:tabLs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266825" algn="l"/>
                        </a:tabLst>
                      </a:pP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Percutaneous aortic balloon dilation may be considered as a bridge to surgical or transcatheter AVR in severely symptomatic patients with severe AS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IIb</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C</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096963">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TAVR is not recommended in patients in whom the existing comorbidities would preclude the expected benefit from correction of AS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Calibri" charset="0"/>
                          <a:cs typeface="Calibri" charset="0"/>
                        </a:rPr>
                        <a:t>III: No Benefit</a:t>
                      </a:r>
                      <a:endParaRPr kumimoji="0" lang="en-US" altLang="zh-TW" sz="2400" b="0" i="0" u="none" strike="noStrike" cap="none" normalizeH="0" baseline="0">
                        <a:ln>
                          <a:noFill/>
                        </a:ln>
                        <a:solidFill>
                          <a:schemeClr val="tx1"/>
                        </a:solidFill>
                        <a:effectLst/>
                        <a:latin typeface="Arial"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Times New Roman"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bl>
          </a:graphicData>
        </a:graphic>
      </p:graphicFrame>
    </p:spTree>
    <p:extLst>
      <p:ext uri="{BB962C8B-B14F-4D97-AF65-F5344CB8AC3E}">
        <p14:creationId xmlns:p14="http://schemas.microsoft.com/office/powerpoint/2010/main" val="965513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458200" cy="1143000"/>
          </a:xfrm>
        </p:spPr>
        <p:txBody>
          <a:bodyPr/>
          <a:lstStyle/>
          <a:p>
            <a:pPr>
              <a:defRPr/>
            </a:pPr>
            <a:r>
              <a:rPr lang="en-US" sz="2800" b="1" dirty="0">
                <a:solidFill>
                  <a:schemeClr val="accent6"/>
                </a:solidFill>
              </a:rPr>
              <a:t>Choice of TAVR Versus Surgical AVR in the Patient With Severe Symptomatic AS </a:t>
            </a:r>
            <a:r>
              <a:rPr lang="en-US" sz="2800" b="1" dirty="0">
                <a:solidFill>
                  <a:srgbClr val="FF0000"/>
                </a:solidFill>
              </a:rPr>
              <a:t>(Modified)</a:t>
            </a:r>
          </a:p>
        </p:txBody>
      </p:sp>
      <p:pic>
        <p:nvPicPr>
          <p:cNvPr id="44035" name="Content Placeholder 3" descr="Q:\Clinical Policy &amp; Documents\Guidelines\2017 VHD Focused Update\Current Draft\Tables and Figures\Figure X. SAVR TAVR_1.31.17.em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752600"/>
            <a:ext cx="8534400" cy="3733800"/>
          </a:xfrm>
        </p:spPr>
      </p:pic>
    </p:spTree>
    <p:extLst>
      <p:ext uri="{BB962C8B-B14F-4D97-AF65-F5344CB8AC3E}">
        <p14:creationId xmlns:p14="http://schemas.microsoft.com/office/powerpoint/2010/main" val="992671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Slides VHD 2017_ESC_FinalVersion-For Web corrected005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09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Slides VHD 2017_ESC_FinalVersion-For Web corrected0052.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57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Calcified AS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Most common</a:t>
            </a:r>
          </a:p>
          <a:p>
            <a:r>
              <a:rPr lang="en-US" altLang="zh-TW" dirty="0" smtClean="0"/>
              <a:t>&gt; 65 y/o people, 2% had frank aortic calcification, 29</a:t>
            </a:r>
            <a:r>
              <a:rPr lang="en-US" altLang="zh-TW" dirty="0"/>
              <a:t>% exhibited age-related aortic valve sclerosis without stenosis </a:t>
            </a:r>
            <a:endParaRPr lang="en-US" altLang="zh-TW" dirty="0" smtClean="0"/>
          </a:p>
          <a:p>
            <a:r>
              <a:rPr lang="en-US" altLang="zh-TW" dirty="0" smtClean="0"/>
              <a:t>Aortic sclerosis with absence of valve obstruction , also had 50% increased CV death and MI</a:t>
            </a:r>
          </a:p>
          <a:p>
            <a:r>
              <a:rPr lang="en-US" altLang="zh-TW" dirty="0" smtClean="0"/>
              <a:t>Risk factor: </a:t>
            </a:r>
            <a:r>
              <a:rPr lang="zh-TW" altLang="en-US" dirty="0" smtClean="0"/>
              <a:t>↑</a:t>
            </a:r>
            <a:r>
              <a:rPr lang="en-US" altLang="zh-TW" dirty="0" smtClean="0"/>
              <a:t>LDL, lipoprotein a, DM, HTN, smoking</a:t>
            </a:r>
          </a:p>
          <a:p>
            <a:r>
              <a:rPr lang="en-US" altLang="zh-TW" dirty="0" smtClean="0"/>
              <a:t>High prevalence in patient with ESRD and Paget disease of bone </a:t>
            </a:r>
          </a:p>
          <a:p>
            <a:endParaRPr lang="zh-TW" altLang="en-US" dirty="0"/>
          </a:p>
        </p:txBody>
      </p:sp>
    </p:spTree>
    <p:extLst>
      <p:ext uri="{BB962C8B-B14F-4D97-AF65-F5344CB8AC3E}">
        <p14:creationId xmlns:p14="http://schemas.microsoft.com/office/powerpoint/2010/main" val="185967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Slides VHD 2017_ESC_FinalVersion-For Web corrected0053.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5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Slides VHD 2017_ESC_FinalVersion-For Web corrected0054.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744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Slides VHD 2017_ESC_FinalVersion-For Web corrected0055.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46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Slides VHD 2017_ESC_FinalVersion-For Web corrected0056.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87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Slides VHD 2017_ESC_FinalVersion-For Web corrected0057.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03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descr="Slides VHD 2017_ESC_FinalVersion-For Web corrected0102.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644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kumimoji="1" lang="en-US" altLang="zh-TW" smtClean="0"/>
              <a:t>Low-gradient AS</a:t>
            </a:r>
            <a:endParaRPr kumimoji="1" lang="zh-TW" altLang="en-US" dirty="0"/>
          </a:p>
        </p:txBody>
      </p:sp>
      <p:sp>
        <p:nvSpPr>
          <p:cNvPr id="7" name="副標題 6"/>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2079182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Low-flow, low-gradient AS </a:t>
            </a:r>
            <a:r>
              <a:rPr lang="en-US" altLang="zh-TW" dirty="0" smtClean="0"/>
              <a:t> </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defined </a:t>
            </a:r>
            <a:r>
              <a:rPr lang="en-US" altLang="zh-TW" dirty="0"/>
              <a:t>as a valve area smaller than 1.0 cm2, LV ejection fraction less than 40% and mean </a:t>
            </a:r>
            <a:r>
              <a:rPr lang="en-US" altLang="zh-TW" dirty="0" smtClean="0"/>
              <a:t>gradient </a:t>
            </a:r>
            <a:r>
              <a:rPr lang="en-US" altLang="zh-TW" dirty="0"/>
              <a:t>less than 30 to 40 mm Hg. </a:t>
            </a:r>
            <a:endParaRPr lang="en-US" altLang="zh-TW" dirty="0" smtClean="0"/>
          </a:p>
          <a:p>
            <a:r>
              <a:rPr lang="en-US" altLang="zh-TW" dirty="0" err="1"/>
              <a:t>Dobutamine</a:t>
            </a:r>
            <a:r>
              <a:rPr lang="en-US" altLang="zh-TW" dirty="0"/>
              <a:t> echocardiography </a:t>
            </a:r>
            <a:endParaRPr lang="en-US" altLang="zh-TW" dirty="0" smtClean="0"/>
          </a:p>
          <a:p>
            <a:pPr lvl="1"/>
            <a:r>
              <a:rPr lang="en-US" altLang="zh-TW" dirty="0" smtClean="0"/>
              <a:t>Severe AS: </a:t>
            </a:r>
            <a:r>
              <a:rPr lang="zh-TW" altLang="en-US" dirty="0" smtClean="0"/>
              <a:t>↑</a:t>
            </a:r>
            <a:r>
              <a:rPr lang="en-US" altLang="zh-TW" dirty="0" smtClean="0"/>
              <a:t> </a:t>
            </a:r>
            <a:r>
              <a:rPr lang="en-US" altLang="zh-TW" dirty="0"/>
              <a:t>aortic velocity to at least 4 m/sec </a:t>
            </a:r>
            <a:r>
              <a:rPr lang="en-US" altLang="zh-TW" dirty="0" smtClean="0"/>
              <a:t>at</a:t>
            </a:r>
            <a:r>
              <a:rPr lang="zh-TW" altLang="en-US" dirty="0" smtClean="0"/>
              <a:t> </a:t>
            </a:r>
            <a:r>
              <a:rPr lang="en-US" altLang="zh-TW" dirty="0" smtClean="0"/>
              <a:t>and valve </a:t>
            </a:r>
            <a:r>
              <a:rPr lang="en-US" altLang="zh-TW" dirty="0"/>
              <a:t>area </a:t>
            </a:r>
            <a:r>
              <a:rPr lang="en-US" altLang="zh-TW" dirty="0" smtClean="0"/>
              <a:t>&lt;1.0 cm</a:t>
            </a:r>
            <a:r>
              <a:rPr lang="en-US" altLang="zh-TW" baseline="30000" dirty="0" smtClean="0"/>
              <a:t>2</a:t>
            </a:r>
            <a:r>
              <a:rPr lang="en-US" altLang="zh-TW" dirty="0"/>
              <a:t> </a:t>
            </a:r>
            <a:endParaRPr lang="en-US" altLang="zh-TW" dirty="0" smtClean="0"/>
          </a:p>
          <a:p>
            <a:pPr lvl="1"/>
            <a:r>
              <a:rPr lang="en-US" altLang="zh-TW" dirty="0" smtClean="0"/>
              <a:t>Not severe AS: valve area &gt; 1.0 cm</a:t>
            </a:r>
            <a:r>
              <a:rPr lang="en-US" altLang="zh-TW" baseline="30000" dirty="0" smtClean="0"/>
              <a:t>2 </a:t>
            </a:r>
          </a:p>
          <a:p>
            <a:pPr lvl="1"/>
            <a:r>
              <a:rPr lang="en-US" altLang="zh-TW" dirty="0"/>
              <a:t>myocardial contractile reserve </a:t>
            </a:r>
            <a:r>
              <a:rPr lang="en-US" altLang="zh-TW" dirty="0" smtClean="0"/>
              <a:t>(</a:t>
            </a:r>
            <a:r>
              <a:rPr lang="zh-TW" altLang="en-US" dirty="0" smtClean="0"/>
              <a:t>↑</a:t>
            </a:r>
            <a:r>
              <a:rPr lang="en-US" altLang="zh-TW" dirty="0" smtClean="0"/>
              <a:t> </a:t>
            </a:r>
            <a:r>
              <a:rPr lang="en-US" altLang="zh-TW" dirty="0"/>
              <a:t>stroke volume or ejection fraction &gt; 20% from baseline</a:t>
            </a:r>
            <a:r>
              <a:rPr lang="en-US" altLang="zh-TW" dirty="0" smtClean="0"/>
              <a:t>)</a:t>
            </a:r>
            <a:endParaRPr lang="zh-TW" altLang="en-US" dirty="0"/>
          </a:p>
        </p:txBody>
      </p:sp>
    </p:spTree>
    <p:extLst>
      <p:ext uri="{BB962C8B-B14F-4D97-AF65-F5344CB8AC3E}">
        <p14:creationId xmlns:p14="http://schemas.microsoft.com/office/powerpoint/2010/main" val="2182540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kumimoji="1" lang="en-US" altLang="zh-TW" dirty="0" smtClean="0"/>
              <a:t>BAV</a:t>
            </a:r>
            <a:endParaRPr kumimoji="1" lang="zh-TW" altLang="en-US" dirty="0"/>
          </a:p>
        </p:txBody>
      </p:sp>
      <p:sp>
        <p:nvSpPr>
          <p:cNvPr id="7" name="副標題 6"/>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1306931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Indications for balloon </a:t>
            </a:r>
            <a:r>
              <a:rPr lang="en-US" altLang="zh-TW" dirty="0" err="1"/>
              <a:t>valvuloplasty</a:t>
            </a:r>
            <a:r>
              <a:rPr lang="en-US" altLang="zh-TW" dirty="0"/>
              <a:t> </a:t>
            </a:r>
            <a:r>
              <a:rPr lang="en-US" altLang="zh-TW" dirty="0" smtClean="0"/>
              <a:t>(2012 ESC guideline)</a:t>
            </a:r>
            <a:endParaRPr lang="en-US" altLang="zh-TW" dirty="0"/>
          </a:p>
        </p:txBody>
      </p:sp>
      <p:sp>
        <p:nvSpPr>
          <p:cNvPr id="3" name="內容版面配置區 2"/>
          <p:cNvSpPr>
            <a:spLocks noGrp="1"/>
          </p:cNvSpPr>
          <p:nvPr>
            <p:ph idx="1"/>
          </p:nvPr>
        </p:nvSpPr>
        <p:spPr/>
        <p:txBody>
          <a:bodyPr/>
          <a:lstStyle/>
          <a:p>
            <a:r>
              <a:rPr lang="en-US" altLang="zh-TW" dirty="0"/>
              <a:t>5.4.2 </a:t>
            </a:r>
            <a:r>
              <a:rPr lang="en-US" altLang="zh-TW" dirty="0" smtClean="0"/>
              <a:t>Balloon </a:t>
            </a:r>
            <a:r>
              <a:rPr lang="en-US" altLang="zh-TW" dirty="0" err="1"/>
              <a:t>valvuloplasty</a:t>
            </a:r>
            <a:r>
              <a:rPr lang="en-US" altLang="zh-TW" dirty="0"/>
              <a:t> may be considered as a bridge to surgery or TAVI in </a:t>
            </a:r>
            <a:r>
              <a:rPr lang="en-US" altLang="zh-TW" dirty="0" err="1"/>
              <a:t>haemodynamically</a:t>
            </a:r>
            <a:r>
              <a:rPr lang="en-US" altLang="zh-TW" dirty="0"/>
              <a:t> unstable patients who are at high risk for surgery, or in patients with symptomatic severe AS who require urgent major non-cardiac surgery (recommendation class </a:t>
            </a:r>
            <a:r>
              <a:rPr lang="en-US" altLang="zh-TW" dirty="0" err="1"/>
              <a:t>IIb</a:t>
            </a:r>
            <a:r>
              <a:rPr lang="en-US" altLang="zh-TW" dirty="0"/>
              <a:t>, level of evidence C). Balloon </a:t>
            </a:r>
            <a:r>
              <a:rPr lang="en-US" altLang="zh-TW" dirty="0" err="1"/>
              <a:t>valvuloplasty</a:t>
            </a:r>
            <a:r>
              <a:rPr lang="en-US" altLang="zh-TW" dirty="0"/>
              <a:t> may also be </a:t>
            </a:r>
            <a:r>
              <a:rPr lang="en-US" altLang="zh-TW" dirty="0" err="1"/>
              <a:t>consid</a:t>
            </a:r>
            <a:r>
              <a:rPr lang="en-US" altLang="zh-TW" dirty="0"/>
              <a:t>- </a:t>
            </a:r>
            <a:r>
              <a:rPr lang="en-US" altLang="zh-TW" dirty="0" err="1"/>
              <a:t>ered</a:t>
            </a:r>
            <a:r>
              <a:rPr lang="en-US" altLang="zh-TW" dirty="0"/>
              <a:t> as a palliative measure in selected individual cases when surgery is contraindicated because of severe comorbidities and TAVI is not an option</a:t>
            </a:r>
            <a:r>
              <a:rPr lang="en-US" altLang="zh-TW" dirty="0" smtClean="0"/>
              <a:t>.)</a:t>
            </a:r>
            <a:endParaRPr lang="en-US" altLang="zh-TW" dirty="0"/>
          </a:p>
          <a:p>
            <a:endParaRPr lang="en-US" altLang="zh-TW" dirty="0"/>
          </a:p>
          <a:p>
            <a:endParaRPr kumimoji="1" lang="zh-TW" altLang="en-US" dirty="0"/>
          </a:p>
        </p:txBody>
      </p:sp>
    </p:spTree>
    <p:extLst>
      <p:ext uri="{BB962C8B-B14F-4D97-AF65-F5344CB8AC3E}">
        <p14:creationId xmlns:p14="http://schemas.microsoft.com/office/powerpoint/2010/main" val="183887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工作\Braunwald\BHD9\00066-4..f066-002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3744"/>
            <a:ext cx="6408712" cy="687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383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ACC/AHA 2014 guideline</a:t>
            </a:r>
            <a:endParaRPr kumimoji="1" lang="zh-TW" altLang="en-US" dirty="0"/>
          </a:p>
        </p:txBody>
      </p:sp>
      <p:sp>
        <p:nvSpPr>
          <p:cNvPr id="3" name="內容版面配置區 2"/>
          <p:cNvSpPr>
            <a:spLocks noGrp="1"/>
          </p:cNvSpPr>
          <p:nvPr>
            <p:ph idx="1"/>
          </p:nvPr>
        </p:nvSpPr>
        <p:spPr>
          <a:xfrm>
            <a:off x="711200" y="1828800"/>
            <a:ext cx="10871200" cy="4552528"/>
          </a:xfrm>
        </p:spPr>
        <p:txBody>
          <a:bodyPr>
            <a:normAutofit fontScale="85000" lnSpcReduction="20000"/>
          </a:bodyPr>
          <a:lstStyle/>
          <a:p>
            <a:r>
              <a:rPr lang="en-US" altLang="zh-TW" b="1" dirty="0"/>
              <a:t>1.</a:t>
            </a:r>
            <a:r>
              <a:rPr lang="en-US" altLang="zh-TW" dirty="0"/>
              <a:t> </a:t>
            </a:r>
            <a:r>
              <a:rPr lang="en-US" altLang="zh-TW" b="1" dirty="0"/>
              <a:t>Percutaneous aortic balloon dilation may be considered as a bridge to surgical AVR or TAVR in patients with severe symptomatic AS. </a:t>
            </a:r>
            <a:r>
              <a:rPr lang="en-US" altLang="zh-TW" b="1" i="1" dirty="0"/>
              <a:t>(Level of Evidence: C)</a:t>
            </a:r>
            <a:endParaRPr lang="en-US" altLang="zh-TW" dirty="0"/>
          </a:p>
          <a:p>
            <a:pPr lvl="1"/>
            <a:r>
              <a:rPr lang="en-US" altLang="zh-TW" dirty="0"/>
              <a:t>Percutaneous aortic balloon dilation has an important role in treating children, adolescents, and young adults with AS, but its role in treating older patients is very limited. The mechanism by which balloon dilation modestly reduces the severity of stenosis in older patients is by fracture of calcific deposits within the valve leaflets and, to a minor degree, stretching of the annulus and separation of the calcified or fused commissures. Immediate hemodynamic results include a moderate reduction in the </a:t>
            </a:r>
            <a:r>
              <a:rPr lang="en-US" altLang="zh-TW" dirty="0" err="1"/>
              <a:t>transvalvular</a:t>
            </a:r>
            <a:r>
              <a:rPr lang="en-US" altLang="zh-TW" dirty="0"/>
              <a:t> pressure gradient, but the </a:t>
            </a:r>
            <a:r>
              <a:rPr lang="en-US" altLang="zh-TW" dirty="0" err="1"/>
              <a:t>postdilation</a:t>
            </a:r>
            <a:r>
              <a:rPr lang="en-US" altLang="zh-TW" dirty="0"/>
              <a:t> valve area rarely exceeds 1.0 cm</a:t>
            </a:r>
            <a:r>
              <a:rPr lang="en-US" altLang="zh-TW" baseline="30000" dirty="0"/>
              <a:t>2</a:t>
            </a:r>
            <a:r>
              <a:rPr lang="en-US" altLang="zh-TW" dirty="0"/>
              <a:t>. Despite the modest change in valve area, an early symptomatic improvement usually occurs. However, </a:t>
            </a:r>
            <a:r>
              <a:rPr lang="en-US" altLang="zh-TW" dirty="0">
                <a:solidFill>
                  <a:srgbClr val="FFFF00"/>
                </a:solidFill>
              </a:rPr>
              <a:t>serious acute complications, including acute severe AR and restenosis and clinical deterioration, occur within 6 to 12 months in most patients</a:t>
            </a:r>
            <a:r>
              <a:rPr lang="en-US" altLang="zh-TW" dirty="0"/>
              <a:t>. Therefore, in patients with AS, percutaneous aortic balloon dilation is not a substitute for AVR.</a:t>
            </a:r>
          </a:p>
          <a:p>
            <a:endParaRPr kumimoji="1" lang="zh-TW" altLang="en-US" dirty="0"/>
          </a:p>
        </p:txBody>
      </p:sp>
    </p:spTree>
    <p:extLst>
      <p:ext uri="{BB962C8B-B14F-4D97-AF65-F5344CB8AC3E}">
        <p14:creationId xmlns:p14="http://schemas.microsoft.com/office/powerpoint/2010/main" val="499833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1200" y="476672"/>
            <a:ext cx="10871200" cy="6192688"/>
          </a:xfrm>
        </p:spPr>
        <p:txBody>
          <a:bodyPr>
            <a:normAutofit fontScale="77500" lnSpcReduction="20000"/>
          </a:bodyPr>
          <a:lstStyle/>
          <a:p>
            <a:r>
              <a:rPr lang="en-US" altLang="zh-TW" dirty="0"/>
              <a:t>Some clinicians contend that despite the procedural morbidity and mortality and limited long-term results, percutaneous aortic balloon dilation can have a temporary role in the management of some symptomatic patients who are not initially candidates for surgical AVR or TAVR. For example, patients with severe AS and refractory pulmonary edema or cardiogenic shock might benefit from percutaneous aortic balloon dilation as a “bridge” to AVR; an improved hemodynamic state may reduce the risks of TAVR or surgery. In some patients, the effects of percutaneous aortic balloon dilation on symptoms and LV function may be diagnostically helpful as well, but many clinicians recommend proceeding directly to AVR in these cases. The indications for palliative percutaneous aortic balloon dilation in patients in whom AVR cannot be recommended because of serious comorbid conditions are even less well established, with no data to suggest improved longevity; however, some patients do report a decrease in symptoms. Most asymptomatic patients with severe AS who require urgent </a:t>
            </a:r>
            <a:r>
              <a:rPr lang="en-US" altLang="zh-TW" dirty="0" err="1"/>
              <a:t>noncardiac</a:t>
            </a:r>
            <a:r>
              <a:rPr lang="en-US" altLang="zh-TW" dirty="0"/>
              <a:t> surgery can undergo surgery at a reasonably low risk with anesthetic monitoring and attention to fluid balance. Percutaneous aortic balloon dilation is not recommended for these patients. If preoperative correction of AS is needed, they should be considered for AVR.</a:t>
            </a:r>
            <a:endParaRPr kumimoji="1" lang="zh-TW" altLang="en-US" dirty="0"/>
          </a:p>
        </p:txBody>
      </p:sp>
    </p:spTree>
    <p:extLst>
      <p:ext uri="{BB962C8B-B14F-4D97-AF65-F5344CB8AC3E}">
        <p14:creationId xmlns:p14="http://schemas.microsoft.com/office/powerpoint/2010/main" val="1769545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6312024" y="303362"/>
            <a:ext cx="4000500" cy="6525344"/>
          </a:xfrm>
        </p:spPr>
        <p:txBody>
          <a:bodyPr>
            <a:normAutofit fontScale="70000" lnSpcReduction="20000"/>
          </a:bodyPr>
          <a:lstStyle/>
          <a:p>
            <a:r>
              <a:rPr lang="en-US" altLang="zh-TW" b="1" dirty="0"/>
              <a:t>A, </a:t>
            </a:r>
            <a:r>
              <a:rPr lang="en-US" altLang="zh-TW" dirty="0"/>
              <a:t>Increase in cardiac output and in mean aortic valve gradient from 24 to 47 mm Hg. Aortic valve area (AVA) remained 0.8 cm2. This patient underwent successful valve replacement. </a:t>
            </a:r>
            <a:endParaRPr lang="en-US" altLang="zh-TW" dirty="0" smtClean="0"/>
          </a:p>
          <a:p>
            <a:r>
              <a:rPr lang="en-US" altLang="zh-TW" b="1" dirty="0" smtClean="0"/>
              <a:t>B</a:t>
            </a:r>
            <a:r>
              <a:rPr lang="en-US" altLang="zh-TW" b="1" dirty="0"/>
              <a:t>, </a:t>
            </a:r>
            <a:r>
              <a:rPr lang="en-US" altLang="zh-TW" dirty="0"/>
              <a:t>Increase in cardiac output and minimal increase in mean pressure gradient from 17 to 20 mm Hg. The final calculated aortic valve area was 0.7 cm2. The patient was found to have only minimal AS at the time of surgery. </a:t>
            </a:r>
            <a:endParaRPr lang="en-US" altLang="zh-TW" dirty="0" smtClean="0"/>
          </a:p>
          <a:p>
            <a:r>
              <a:rPr lang="en-US" altLang="zh-TW" b="1" dirty="0" smtClean="0"/>
              <a:t>C</a:t>
            </a:r>
            <a:r>
              <a:rPr lang="en-US" altLang="zh-TW" b="1" dirty="0"/>
              <a:t>, </a:t>
            </a:r>
            <a:r>
              <a:rPr lang="en-US" altLang="zh-TW" dirty="0"/>
              <a:t>No change in cardiac output, with decrease in mean pressure gradient from 37 to 26 mm Hg in response to </a:t>
            </a:r>
            <a:r>
              <a:rPr lang="en-US" altLang="zh-TW" dirty="0" err="1"/>
              <a:t>dobutamine</a:t>
            </a:r>
            <a:r>
              <a:rPr lang="en-US" altLang="zh-TW" dirty="0"/>
              <a:t>. The test was terminated because of hypotension.</a:t>
            </a:r>
            <a:endParaRPr lang="zh-TW" altLang="en-US" dirty="0"/>
          </a:p>
        </p:txBody>
      </p:sp>
      <p:pic>
        <p:nvPicPr>
          <p:cNvPr id="1026" name="Picture 2" descr="D:\工作\Braunwald\BHD9\00066-4..f066-00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75520" y="1"/>
            <a:ext cx="3816424" cy="692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68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Slides VHD 2017_ESC_FinalVersion-For Web corrected0043.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6897"/>
            <a:ext cx="12192000" cy="685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995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lides VHD 2017_ESC_FinalVersion-For Web corrected0046.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261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Slides VHD 2017_ESC_FinalVersion-For Web corrected0047.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128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a:t>Bicuspid Aortic Valve Disease </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555407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Bicuspid aortic valve</a:t>
            </a:r>
            <a:endParaRPr lang="zh-TW" altLang="en-US" dirty="0"/>
          </a:p>
        </p:txBody>
      </p:sp>
      <p:sp>
        <p:nvSpPr>
          <p:cNvPr id="3" name="內容版面配置區 2"/>
          <p:cNvSpPr>
            <a:spLocks noGrp="1"/>
          </p:cNvSpPr>
          <p:nvPr>
            <p:ph idx="1"/>
          </p:nvPr>
        </p:nvSpPr>
        <p:spPr>
          <a:xfrm>
            <a:off x="2057400" y="1700808"/>
            <a:ext cx="8153400" cy="4480520"/>
          </a:xfrm>
        </p:spPr>
        <p:txBody>
          <a:bodyPr>
            <a:normAutofit fontScale="85000" lnSpcReduction="20000"/>
          </a:bodyPr>
          <a:lstStyle/>
          <a:p>
            <a:r>
              <a:rPr lang="en-US" altLang="zh-TW" dirty="0" smtClean="0"/>
              <a:t>Incidence: 1~2%, Men (70~80%)</a:t>
            </a:r>
          </a:p>
          <a:p>
            <a:r>
              <a:rPr lang="en-US" altLang="zh-TW" dirty="0" err="1" smtClean="0"/>
              <a:t>Aortopathy</a:t>
            </a:r>
            <a:r>
              <a:rPr lang="en-US" altLang="zh-TW" dirty="0"/>
              <a:t>, </a:t>
            </a:r>
            <a:r>
              <a:rPr lang="en-US" altLang="zh-TW" dirty="0" smtClean="0"/>
              <a:t>degeneration </a:t>
            </a:r>
            <a:r>
              <a:rPr lang="en-US" altLang="zh-TW" dirty="0"/>
              <a:t>of the aortic media </a:t>
            </a:r>
            <a:endParaRPr lang="en-US" altLang="zh-TW" dirty="0" smtClean="0"/>
          </a:p>
          <a:p>
            <a:pPr lvl="1"/>
            <a:r>
              <a:rPr lang="en-US" altLang="zh-TW" dirty="0" smtClean="0"/>
              <a:t>The </a:t>
            </a:r>
            <a:r>
              <a:rPr lang="en-US" altLang="zh-TW" dirty="0"/>
              <a:t>risk of aortic dissection in patients with a bicuspid aortic valve is five to nine times higher than the general </a:t>
            </a:r>
            <a:r>
              <a:rPr lang="en-US" altLang="zh-TW" dirty="0" smtClean="0"/>
              <a:t>population</a:t>
            </a:r>
          </a:p>
          <a:p>
            <a:r>
              <a:rPr lang="en-US" altLang="zh-TW" dirty="0"/>
              <a:t>Over their lifetime, approximately 20% of patients with bicuspid valves develop severe AR requiring AVR between 10 and 40 years of </a:t>
            </a:r>
            <a:r>
              <a:rPr lang="en-US" altLang="zh-TW" dirty="0" smtClean="0"/>
              <a:t>age,</a:t>
            </a:r>
            <a:r>
              <a:rPr lang="en-US" altLang="zh-TW" dirty="0"/>
              <a:t> develop calcific valve stenosis later in life, typically presenting with severe AS after 50 years of age. </a:t>
            </a:r>
            <a:endParaRPr lang="en-US" altLang="zh-TW" dirty="0" smtClean="0"/>
          </a:p>
          <a:p>
            <a:r>
              <a:rPr lang="en-US" altLang="zh-TW" dirty="0" smtClean="0"/>
              <a:t>No </a:t>
            </a:r>
            <a:r>
              <a:rPr lang="en-US" altLang="zh-TW" dirty="0"/>
              <a:t>effective medical therapies to prevent progressive valve deterioration </a:t>
            </a:r>
            <a:endParaRPr lang="en-US" altLang="zh-TW" dirty="0" smtClean="0"/>
          </a:p>
          <a:p>
            <a:r>
              <a:rPr lang="en-US" altLang="zh-TW" dirty="0" smtClean="0"/>
              <a:t>Management: directed as </a:t>
            </a:r>
            <a:r>
              <a:rPr lang="en-US" altLang="zh-TW" dirty="0" err="1" smtClean="0"/>
              <a:t>AS</a:t>
            </a:r>
            <a:r>
              <a:rPr lang="en-US" altLang="zh-TW" dirty="0" smtClean="0"/>
              <a:t> or AR</a:t>
            </a:r>
          </a:p>
        </p:txBody>
      </p:sp>
    </p:spTree>
    <p:extLst>
      <p:ext uri="{BB962C8B-B14F-4D97-AF65-F5344CB8AC3E}">
        <p14:creationId xmlns:p14="http://schemas.microsoft.com/office/powerpoint/2010/main" val="2400967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smtClean="0"/>
              <a:t>Thank You</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43837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Rheumatic AS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Rheumatic AS results from adhesions and fusions of the commissures and cusps and vascularization of the leaflets of the valve ring, leading to retraction and stiffening of the free borders of the cusps. </a:t>
            </a:r>
            <a:endParaRPr lang="en-US" altLang="zh-TW" dirty="0" smtClean="0"/>
          </a:p>
          <a:p>
            <a:r>
              <a:rPr lang="en-US" altLang="zh-TW" dirty="0"/>
              <a:t>Calcific nodules develop on both surfaces, and the orifice is reduced to a small round or triangular </a:t>
            </a:r>
            <a:r>
              <a:rPr lang="en-US" altLang="zh-TW" dirty="0" smtClean="0"/>
              <a:t>opening.</a:t>
            </a:r>
          </a:p>
          <a:p>
            <a:r>
              <a:rPr lang="en-US" altLang="zh-TW" dirty="0" smtClean="0"/>
              <a:t>As </a:t>
            </a:r>
            <a:r>
              <a:rPr lang="en-US" altLang="zh-TW" dirty="0"/>
              <a:t>a consequence, the rheumatic valve is often </a:t>
            </a:r>
            <a:r>
              <a:rPr lang="en-US" altLang="zh-TW" dirty="0" err="1"/>
              <a:t>regurgitant</a:t>
            </a:r>
            <a:r>
              <a:rPr lang="en-US" altLang="zh-TW" dirty="0"/>
              <a:t>, as well as </a:t>
            </a:r>
            <a:r>
              <a:rPr lang="en-US" altLang="zh-TW" dirty="0" err="1"/>
              <a:t>stenotic</a:t>
            </a:r>
            <a:r>
              <a:rPr lang="en-US" altLang="zh-TW" dirty="0"/>
              <a:t>. </a:t>
            </a:r>
            <a:endParaRPr lang="zh-TW" altLang="en-US" dirty="0"/>
          </a:p>
        </p:txBody>
      </p:sp>
    </p:spTree>
    <p:extLst>
      <p:ext uri="{BB962C8B-B14F-4D97-AF65-F5344CB8AC3E}">
        <p14:creationId xmlns:p14="http://schemas.microsoft.com/office/powerpoint/2010/main" val="2481463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026" name="Picture 2" descr="D:\工作\Braunwald\BHD9\00066-4..f066-001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332656"/>
            <a:ext cx="7056784" cy="58218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85259"/>
            <a:ext cx="92011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402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Severity of AS</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78496158"/>
              </p:ext>
            </p:extLst>
          </p:nvPr>
        </p:nvGraphicFramePr>
        <p:xfrm>
          <a:off x="1919537" y="2060848"/>
          <a:ext cx="8424935" cy="3888430"/>
        </p:xfrm>
        <a:graphic>
          <a:graphicData uri="http://schemas.openxmlformats.org/drawingml/2006/table">
            <a:tbl>
              <a:tblPr firstRow="1" bandRow="1">
                <a:tableStyleId>{5C22544A-7EE6-4342-B048-85BDC9FD1C3A}</a:tableStyleId>
              </a:tblPr>
              <a:tblGrid>
                <a:gridCol w="3917599"/>
                <a:gridCol w="1548060"/>
                <a:gridCol w="1842929"/>
                <a:gridCol w="1116347"/>
              </a:tblGrid>
              <a:tr h="777686">
                <a:tc>
                  <a:txBody>
                    <a:bodyPr/>
                    <a:lstStyle/>
                    <a:p>
                      <a:r>
                        <a:rPr lang="en-US" altLang="zh-TW" dirty="0" smtClean="0"/>
                        <a:t>Aortic stenosis</a:t>
                      </a:r>
                      <a:endParaRPr lang="zh-TW" altLang="en-US" dirty="0"/>
                    </a:p>
                  </a:txBody>
                  <a:tcPr/>
                </a:tc>
                <a:tc>
                  <a:txBody>
                    <a:bodyPr/>
                    <a:lstStyle/>
                    <a:p>
                      <a:r>
                        <a:rPr lang="en-US" altLang="zh-TW" dirty="0" smtClean="0"/>
                        <a:t>Mild </a:t>
                      </a:r>
                      <a:endParaRPr lang="zh-TW" altLang="en-US" dirty="0"/>
                    </a:p>
                  </a:txBody>
                  <a:tcPr/>
                </a:tc>
                <a:tc>
                  <a:txBody>
                    <a:bodyPr/>
                    <a:lstStyle/>
                    <a:p>
                      <a:r>
                        <a:rPr lang="en-US" altLang="zh-TW" dirty="0" smtClean="0"/>
                        <a:t>Moderate</a:t>
                      </a:r>
                      <a:endParaRPr lang="zh-TW" altLang="en-US" dirty="0"/>
                    </a:p>
                  </a:txBody>
                  <a:tcPr/>
                </a:tc>
                <a:tc>
                  <a:txBody>
                    <a:bodyPr/>
                    <a:lstStyle/>
                    <a:p>
                      <a:r>
                        <a:rPr lang="en-US" altLang="zh-TW" dirty="0" smtClean="0"/>
                        <a:t>Severe</a:t>
                      </a:r>
                      <a:endParaRPr lang="zh-TW" altLang="en-US" dirty="0"/>
                    </a:p>
                  </a:txBody>
                  <a:tcPr/>
                </a:tc>
              </a:tr>
              <a:tr h="777686">
                <a:tc>
                  <a:txBody>
                    <a:bodyPr/>
                    <a:lstStyle/>
                    <a:p>
                      <a:r>
                        <a:rPr lang="en-US" altLang="zh-TW" sz="2800" dirty="0" smtClean="0"/>
                        <a:t>Jet velocity (m/sec)</a:t>
                      </a:r>
                      <a:endParaRPr lang="zh-TW" altLang="en-US" sz="2800" dirty="0"/>
                    </a:p>
                  </a:txBody>
                  <a:tcPr/>
                </a:tc>
                <a:tc>
                  <a:txBody>
                    <a:bodyPr/>
                    <a:lstStyle/>
                    <a:p>
                      <a:r>
                        <a:rPr lang="en-US" altLang="zh-TW" sz="2800" dirty="0" smtClean="0"/>
                        <a:t>&lt;3.0</a:t>
                      </a:r>
                      <a:endParaRPr lang="zh-TW" altLang="en-US" sz="2800" dirty="0"/>
                    </a:p>
                  </a:txBody>
                  <a:tcPr/>
                </a:tc>
                <a:tc>
                  <a:txBody>
                    <a:bodyPr/>
                    <a:lstStyle/>
                    <a:p>
                      <a:r>
                        <a:rPr lang="en-US" altLang="zh-TW" sz="2800" dirty="0" smtClean="0"/>
                        <a:t>3.0~4.0</a:t>
                      </a:r>
                      <a:endParaRPr lang="zh-TW" altLang="en-US" sz="2800" dirty="0"/>
                    </a:p>
                  </a:txBody>
                  <a:tcPr/>
                </a:tc>
                <a:tc>
                  <a:txBody>
                    <a:bodyPr/>
                    <a:lstStyle/>
                    <a:p>
                      <a:r>
                        <a:rPr lang="en-US" altLang="zh-TW" sz="2800" dirty="0" smtClean="0"/>
                        <a:t>&gt;4.0</a:t>
                      </a:r>
                      <a:endParaRPr lang="zh-TW" altLang="en-US" sz="2800" dirty="0"/>
                    </a:p>
                  </a:txBody>
                  <a:tcPr/>
                </a:tc>
              </a:tr>
              <a:tr h="777686">
                <a:tc>
                  <a:txBody>
                    <a:bodyPr/>
                    <a:lstStyle/>
                    <a:p>
                      <a:r>
                        <a:rPr lang="en-US" altLang="zh-TW" sz="2800" dirty="0" smtClean="0"/>
                        <a:t>Mean gradient (mmHg)</a:t>
                      </a:r>
                      <a:endParaRPr lang="zh-TW" altLang="en-US" sz="2800" dirty="0"/>
                    </a:p>
                  </a:txBody>
                  <a:tcPr/>
                </a:tc>
                <a:tc>
                  <a:txBody>
                    <a:bodyPr/>
                    <a:lstStyle/>
                    <a:p>
                      <a:r>
                        <a:rPr lang="en-US" altLang="zh-TW" sz="2800" dirty="0" smtClean="0"/>
                        <a:t>&lt;25</a:t>
                      </a:r>
                      <a:endParaRPr lang="zh-TW" altLang="en-US" sz="2800" dirty="0"/>
                    </a:p>
                  </a:txBody>
                  <a:tcPr/>
                </a:tc>
                <a:tc>
                  <a:txBody>
                    <a:bodyPr/>
                    <a:lstStyle/>
                    <a:p>
                      <a:r>
                        <a:rPr lang="en-US" altLang="zh-TW" sz="2800" dirty="0" smtClean="0"/>
                        <a:t>25~40</a:t>
                      </a:r>
                      <a:endParaRPr lang="zh-TW" altLang="en-US" sz="2800" dirty="0"/>
                    </a:p>
                  </a:txBody>
                  <a:tcPr/>
                </a:tc>
                <a:tc>
                  <a:txBody>
                    <a:bodyPr/>
                    <a:lstStyle/>
                    <a:p>
                      <a:r>
                        <a:rPr lang="en-US" altLang="zh-TW" sz="2800" dirty="0" smtClean="0"/>
                        <a:t>&gt;40</a:t>
                      </a:r>
                      <a:endParaRPr lang="zh-TW" altLang="en-US" sz="2800" dirty="0"/>
                    </a:p>
                  </a:txBody>
                  <a:tcPr/>
                </a:tc>
              </a:tr>
              <a:tr h="777686">
                <a:tc>
                  <a:txBody>
                    <a:bodyPr/>
                    <a:lstStyle/>
                    <a:p>
                      <a:r>
                        <a:rPr lang="en-US" altLang="zh-TW" sz="2800" dirty="0" smtClean="0"/>
                        <a:t>Valve area (cm</a:t>
                      </a:r>
                      <a:r>
                        <a:rPr lang="en-US" altLang="zh-TW" sz="2800" baseline="30000" dirty="0" smtClean="0"/>
                        <a:t>2</a:t>
                      </a:r>
                      <a:r>
                        <a:rPr lang="en-US" altLang="zh-TW" sz="2800" dirty="0" smtClean="0"/>
                        <a:t>)</a:t>
                      </a:r>
                      <a:endParaRPr lang="zh-TW" altLang="en-US" sz="2800" dirty="0"/>
                    </a:p>
                  </a:txBody>
                  <a:tcPr/>
                </a:tc>
                <a:tc>
                  <a:txBody>
                    <a:bodyPr/>
                    <a:lstStyle/>
                    <a:p>
                      <a:r>
                        <a:rPr lang="en-US" altLang="zh-TW" sz="2800" dirty="0" smtClean="0"/>
                        <a:t>&gt;1.5</a:t>
                      </a:r>
                      <a:endParaRPr lang="zh-TW" altLang="en-US" sz="2800" dirty="0"/>
                    </a:p>
                  </a:txBody>
                  <a:tcPr/>
                </a:tc>
                <a:tc>
                  <a:txBody>
                    <a:bodyPr/>
                    <a:lstStyle/>
                    <a:p>
                      <a:r>
                        <a:rPr lang="en-US" altLang="zh-TW" sz="2800" dirty="0" smtClean="0"/>
                        <a:t>1.0~1.5</a:t>
                      </a:r>
                      <a:endParaRPr lang="zh-TW" altLang="en-US" sz="2800" dirty="0"/>
                    </a:p>
                  </a:txBody>
                  <a:tcPr/>
                </a:tc>
                <a:tc>
                  <a:txBody>
                    <a:bodyPr/>
                    <a:lstStyle/>
                    <a:p>
                      <a:r>
                        <a:rPr lang="en-US" altLang="zh-TW" sz="2800" dirty="0" smtClean="0"/>
                        <a:t>&lt;1.0</a:t>
                      </a:r>
                      <a:endParaRPr lang="zh-TW" altLang="en-US" sz="2800" dirty="0"/>
                    </a:p>
                  </a:txBody>
                  <a:tcPr/>
                </a:tc>
              </a:tr>
              <a:tr h="777686">
                <a:tc>
                  <a:txBody>
                    <a:bodyPr/>
                    <a:lstStyle/>
                    <a:p>
                      <a:r>
                        <a:rPr lang="en-US" altLang="zh-TW" sz="2800" dirty="0" smtClean="0"/>
                        <a:t>Valve index (cm</a:t>
                      </a:r>
                      <a:r>
                        <a:rPr lang="en-US" altLang="zh-TW" sz="2800" baseline="30000" dirty="0" smtClean="0"/>
                        <a:t>2</a:t>
                      </a:r>
                      <a:r>
                        <a:rPr lang="en-US" altLang="zh-TW" sz="2800" dirty="0" smtClean="0"/>
                        <a:t>/m</a:t>
                      </a:r>
                      <a:r>
                        <a:rPr lang="en-US" altLang="zh-TW" sz="2800" baseline="30000" dirty="0" smtClean="0"/>
                        <a:t>2</a:t>
                      </a:r>
                      <a:r>
                        <a:rPr lang="en-US" altLang="zh-TW" sz="2800" dirty="0" smtClean="0"/>
                        <a:t>)</a:t>
                      </a:r>
                      <a:endParaRPr lang="zh-TW" altLang="en-US" sz="2800" dirty="0"/>
                    </a:p>
                  </a:txBody>
                  <a:tcPr/>
                </a:tc>
                <a:tc>
                  <a:txBody>
                    <a:bodyPr/>
                    <a:lstStyle/>
                    <a:p>
                      <a:endParaRPr lang="zh-TW" altLang="en-US" sz="2800" dirty="0"/>
                    </a:p>
                  </a:txBody>
                  <a:tcPr/>
                </a:tc>
                <a:tc>
                  <a:txBody>
                    <a:bodyPr/>
                    <a:lstStyle/>
                    <a:p>
                      <a:endParaRPr lang="zh-TW" altLang="en-US" sz="2800" dirty="0"/>
                    </a:p>
                  </a:txBody>
                  <a:tcPr/>
                </a:tc>
                <a:tc>
                  <a:txBody>
                    <a:bodyPr/>
                    <a:lstStyle/>
                    <a:p>
                      <a:r>
                        <a:rPr lang="en-US" altLang="zh-TW" sz="2800" dirty="0" smtClean="0"/>
                        <a:t>&lt;0.6</a:t>
                      </a:r>
                      <a:endParaRPr lang="zh-TW" altLang="en-US" sz="2800" dirty="0"/>
                    </a:p>
                  </a:txBody>
                  <a:tcPr/>
                </a:tc>
              </a:tr>
            </a:tbl>
          </a:graphicData>
        </a:graphic>
      </p:graphicFrame>
    </p:spTree>
    <p:extLst>
      <p:ext uri="{BB962C8B-B14F-4D97-AF65-F5344CB8AC3E}">
        <p14:creationId xmlns:p14="http://schemas.microsoft.com/office/powerpoint/2010/main" val="293449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198438"/>
            <a:ext cx="8229600" cy="639762"/>
          </a:xfrm>
        </p:spPr>
        <p:txBody>
          <a:bodyPr/>
          <a:lstStyle/>
          <a:p>
            <a:pPr>
              <a:defRPr/>
            </a:pPr>
            <a:r>
              <a:rPr lang="en-US" sz="3200" b="1" dirty="0">
                <a:solidFill>
                  <a:schemeClr val="accent6"/>
                </a:solidFill>
              </a:rPr>
              <a:t>Stages of </a:t>
            </a:r>
            <a:r>
              <a:rPr lang="en-US" sz="3600" b="1" dirty="0" err="1">
                <a:solidFill>
                  <a:schemeClr val="accent6"/>
                </a:solidFill>
              </a:rPr>
              <a:t>Valvular</a:t>
            </a:r>
            <a:r>
              <a:rPr lang="en-US" sz="3200" b="1" dirty="0">
                <a:solidFill>
                  <a:schemeClr val="accent6"/>
                </a:solidFill>
              </a:rPr>
              <a:t> Aortic Stenosis</a:t>
            </a:r>
          </a:p>
        </p:txBody>
      </p:sp>
      <p:graphicFrame>
        <p:nvGraphicFramePr>
          <p:cNvPr id="6" name="Table 5"/>
          <p:cNvGraphicFramePr>
            <a:graphicFrameLocks noGrp="1"/>
          </p:cNvGraphicFramePr>
          <p:nvPr/>
        </p:nvGraphicFramePr>
        <p:xfrm>
          <a:off x="1600200" y="1143000"/>
          <a:ext cx="8991600" cy="4191000"/>
        </p:xfrm>
        <a:graphic>
          <a:graphicData uri="http://schemas.openxmlformats.org/drawingml/2006/table">
            <a:tbl>
              <a:tblPr/>
              <a:tblGrid>
                <a:gridCol w="685800"/>
                <a:gridCol w="1295400"/>
                <a:gridCol w="2209800"/>
                <a:gridCol w="1752600"/>
                <a:gridCol w="1752600"/>
                <a:gridCol w="1295400"/>
              </a:tblGrid>
              <a:tr h="533400">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Stage</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Definition</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Valve Anatomy</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Valve Hemodynamics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Hemodynamic Consequences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Symptoms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A</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At risk of AS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Bicuspid aortic valve (or other congenital valve anomaly)</a:t>
                      </a:r>
                    </a:p>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Aortic valve sclerosis</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Aortic  </a:t>
                      </a:r>
                    </a:p>
                    <a:p>
                      <a:pPr marL="285750" marR="0" lvl="0" indent="-285750" algn="l" defTabSz="914400" rtl="0" eaLnBrk="1" fontAlgn="base" latinLnBrk="0" hangingPunct="1">
                        <a:lnSpc>
                          <a:spcPct val="100000"/>
                        </a:lnSpc>
                        <a:spcBef>
                          <a:spcPct val="0"/>
                        </a:spcBef>
                        <a:spcAft>
                          <a:spcPct val="0"/>
                        </a:spcAft>
                        <a:buClrTx/>
                        <a:buSzPct val="75000"/>
                        <a:buFont typeface="Arial" charset="0"/>
                        <a:buNone/>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V</a:t>
                      </a:r>
                      <a:r>
                        <a:rPr kumimoji="0" lang="en-US" altLang="en-US" sz="16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&lt;2 m/s</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None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None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1905000">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B</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Progressive AS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Mild-to-moderate leaflet calcification of a bicuspid or trileaflet valve with some reduction in systolic motion or</a:t>
                      </a:r>
                    </a:p>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Rheumatic valve changes with commissural fusion</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Mild AS: Aortic V</a:t>
                      </a:r>
                      <a:r>
                        <a:rPr kumimoji="0" lang="en-US" altLang="en-US" sz="16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2.0–2.9 m/s or mean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P &lt;20 mm Hg </a:t>
                      </a:r>
                    </a:p>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Moderate AS: Aortic V</a:t>
                      </a:r>
                      <a:r>
                        <a:rPr kumimoji="0" lang="en-US" altLang="en-US" sz="16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3.0–3.9 m/s or mean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P 20–39 mm Hg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Early LV diastolic dysfunction may be present</a:t>
                      </a:r>
                    </a:p>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Normal LVEF</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marL="285750" indent="-285750">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85750" marR="0" lvl="0" indent="-285750"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None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bl>
          </a:graphicData>
        </a:graphic>
      </p:graphicFrame>
    </p:spTree>
    <p:extLst>
      <p:ext uri="{BB962C8B-B14F-4D97-AF65-F5344CB8AC3E}">
        <p14:creationId xmlns:p14="http://schemas.microsoft.com/office/powerpoint/2010/main" val="180554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152401"/>
            <a:ext cx="8229600" cy="639763"/>
          </a:xfrm>
        </p:spPr>
        <p:txBody>
          <a:bodyPr/>
          <a:lstStyle/>
          <a:p>
            <a:pPr>
              <a:defRPr/>
            </a:pPr>
            <a:r>
              <a:rPr lang="en-US" sz="3600" b="1" dirty="0">
                <a:solidFill>
                  <a:schemeClr val="accent6"/>
                </a:solidFill>
              </a:rPr>
              <a:t>Stages</a:t>
            </a:r>
            <a:r>
              <a:rPr lang="en-US" sz="3200" b="1" dirty="0">
                <a:solidFill>
                  <a:schemeClr val="accent6"/>
                </a:solidFill>
              </a:rPr>
              <a:t> of </a:t>
            </a:r>
            <a:r>
              <a:rPr lang="en-US" sz="3200" b="1" dirty="0" err="1">
                <a:solidFill>
                  <a:schemeClr val="accent6"/>
                </a:solidFill>
              </a:rPr>
              <a:t>Valvular</a:t>
            </a:r>
            <a:r>
              <a:rPr lang="en-US" sz="3200" b="1" dirty="0">
                <a:solidFill>
                  <a:schemeClr val="accent6"/>
                </a:solidFill>
              </a:rPr>
              <a:t> Aortic Stenosis</a:t>
            </a:r>
          </a:p>
        </p:txBody>
      </p:sp>
      <p:graphicFrame>
        <p:nvGraphicFramePr>
          <p:cNvPr id="5" name="Table 4"/>
          <p:cNvGraphicFramePr>
            <a:graphicFrameLocks noGrp="1"/>
          </p:cNvGraphicFramePr>
          <p:nvPr/>
        </p:nvGraphicFramePr>
        <p:xfrm>
          <a:off x="1600200" y="822325"/>
          <a:ext cx="8991600" cy="4939030"/>
        </p:xfrm>
        <a:graphic>
          <a:graphicData uri="http://schemas.openxmlformats.org/drawingml/2006/table">
            <a:tbl>
              <a:tblPr/>
              <a:tblGrid>
                <a:gridCol w="762000"/>
                <a:gridCol w="1524000"/>
                <a:gridCol w="1676400"/>
                <a:gridCol w="2057400"/>
                <a:gridCol w="1600200"/>
                <a:gridCol w="1371600"/>
              </a:tblGrid>
              <a:tr h="549275">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Stage</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Definition</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Valve Anatomy</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Valve Hemodynamics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Hemodynamic Consequences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Symptoms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6">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C - Asymptomatic severe AS </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38400">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C1</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Asymptomatic severe AS</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Severe leaflet calcification or congenital stenosis with severely reduced leaflet opening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Aortic V</a:t>
                      </a:r>
                      <a:r>
                        <a:rPr kumimoji="0" lang="en-US" altLang="en-US" sz="16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4 m/s or mean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P ≥40 mm Hg</a:t>
                      </a:r>
                    </a:p>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AVA typically is </a:t>
                      </a:r>
                    </a:p>
                    <a:p>
                      <a:pPr marL="225425" marR="0" lvl="0" indent="-225425" algn="l" defTabSz="914400" rtl="0" eaLnBrk="1" fontAlgn="base" latinLnBrk="0" hangingPunct="1">
                        <a:lnSpc>
                          <a:spcPct val="100000"/>
                        </a:lnSpc>
                        <a:spcBef>
                          <a:spcPct val="0"/>
                        </a:spcBef>
                        <a:spcAft>
                          <a:spcPct val="0"/>
                        </a:spcAft>
                        <a:buClrTx/>
                        <a:buSzPct val="75000"/>
                        <a:buFont typeface="Arial" charset="0"/>
                        <a:buNone/>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≤1 cm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(or AVAi   </a:t>
                      </a:r>
                    </a:p>
                    <a:p>
                      <a:pPr marL="225425" marR="0" lvl="0" indent="-225425" algn="l" defTabSz="914400" rtl="0" eaLnBrk="1" fontAlgn="base" latinLnBrk="0" hangingPunct="1">
                        <a:lnSpc>
                          <a:spcPct val="100000"/>
                        </a:lnSpc>
                        <a:spcBef>
                          <a:spcPct val="0"/>
                        </a:spcBef>
                        <a:spcAft>
                          <a:spcPct val="0"/>
                        </a:spcAft>
                        <a:buClrTx/>
                        <a:buSzPct val="75000"/>
                        <a:buFont typeface="Arial" charset="0"/>
                        <a:buNone/>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    </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0.6 cm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a:t>
                      </a:r>
                    </a:p>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Very severe AS is an aortic V</a:t>
                      </a:r>
                      <a:r>
                        <a:rPr kumimoji="0" lang="en-US" altLang="en-US" sz="16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a:t>
                      </a:r>
                    </a:p>
                    <a:p>
                      <a:pPr marL="225425" marR="0" lvl="0" indent="-225425" algn="l" defTabSz="914400" rtl="0" eaLnBrk="1" fontAlgn="base" latinLnBrk="0" hangingPunct="1">
                        <a:lnSpc>
                          <a:spcPct val="100000"/>
                        </a:lnSpc>
                        <a:spcBef>
                          <a:spcPct val="0"/>
                        </a:spcBef>
                        <a:spcAft>
                          <a:spcPct val="0"/>
                        </a:spcAft>
                        <a:buClrTx/>
                        <a:buSzPct val="75000"/>
                        <a:buFont typeface="Arial" charset="0"/>
                        <a:buNone/>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≥5 m/s, or mean </a:t>
                      </a:r>
                    </a:p>
                    <a:p>
                      <a:pPr marL="225425" marR="0" lvl="0" indent="-225425" algn="l" defTabSz="914400" rtl="0" eaLnBrk="1" fontAlgn="base" latinLnBrk="0" hangingPunct="1">
                        <a:lnSpc>
                          <a:spcPct val="100000"/>
                        </a:lnSpc>
                        <a:spcBef>
                          <a:spcPct val="0"/>
                        </a:spcBef>
                        <a:spcAft>
                          <a:spcPct val="0"/>
                        </a:spcAft>
                        <a:buClrTx/>
                        <a:buSzPct val="75000"/>
                        <a:buFont typeface="Arial" charset="0"/>
                        <a:buNone/>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    </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P ≥60 mm Hg</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LV diastolic dysfunction</a:t>
                      </a:r>
                    </a:p>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Mild LV hypertrophy</a:t>
                      </a:r>
                    </a:p>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Normal LVEF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None–exercise testing is reasonable to confirm symptom status</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1706563">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C2</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Asymptomatic severe AS with LV dysfunction</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MS PGothic" charset="-128"/>
                          <a:cs typeface="Times New Roman" charset="0"/>
                        </a:rPr>
                        <a:t> </a:t>
                      </a:r>
                      <a:endParaRPr kumimoji="0" lang="en-US" altLang="en-US" sz="1600" b="0" i="0" u="none" strike="noStrike" cap="none" normalizeH="0" baseline="0">
                        <a:ln>
                          <a:noFill/>
                        </a:ln>
                        <a:solidFill>
                          <a:schemeClr val="tx1"/>
                        </a:solidFill>
                        <a:effectLst/>
                        <a:latin typeface="Arial" charset="0"/>
                        <a:ea typeface="MS PGothic" charset="-128"/>
                        <a:cs typeface="Times New Roman" charset="0"/>
                      </a:endParaRP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Severe leaflet calcification or congenital stenosis with severely reduced leaflet opening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Aortic V</a:t>
                      </a:r>
                      <a:r>
                        <a:rPr kumimoji="0" lang="en-US" altLang="en-US" sz="1600" b="0" i="0" u="none" strike="noStrike" cap="none" normalizeH="0" baseline="-25000">
                          <a:ln>
                            <a:noFill/>
                          </a:ln>
                          <a:solidFill>
                            <a:schemeClr val="tx1"/>
                          </a:solidFill>
                          <a:effectLst/>
                          <a:latin typeface="Arial" charset="0"/>
                          <a:ea typeface="MS PGothic" charset="-128"/>
                          <a:cs typeface="Times New Roman" charset="0"/>
                        </a:rPr>
                        <a:t>max</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≥4 m/s or mean </a:t>
                      </a: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P ≥40 mm Hg</a:t>
                      </a:r>
                    </a:p>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AVA typically is </a:t>
                      </a:r>
                    </a:p>
                    <a:p>
                      <a:pPr marL="225425" marR="0" lvl="0" indent="-225425" algn="l" defTabSz="914400" rtl="0" eaLnBrk="1" fontAlgn="base" latinLnBrk="0" hangingPunct="1">
                        <a:lnSpc>
                          <a:spcPct val="100000"/>
                        </a:lnSpc>
                        <a:spcBef>
                          <a:spcPct val="0"/>
                        </a:spcBef>
                        <a:spcAft>
                          <a:spcPct val="0"/>
                        </a:spcAft>
                        <a:buClrTx/>
                        <a:buSzPct val="75000"/>
                        <a:buFont typeface="Arial" charset="0"/>
                        <a:buNone/>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≤1 cm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(or AVAi  </a:t>
                      </a:r>
                    </a:p>
                    <a:p>
                      <a:pPr marL="225425" marR="0" lvl="0" indent="-225425" algn="l" defTabSz="914400" rtl="0" eaLnBrk="1" fontAlgn="base" latinLnBrk="0" hangingPunct="1">
                        <a:lnSpc>
                          <a:spcPct val="100000"/>
                        </a:lnSpc>
                        <a:spcBef>
                          <a:spcPct val="0"/>
                        </a:spcBef>
                        <a:spcAft>
                          <a:spcPct val="0"/>
                        </a:spcAft>
                        <a:buClrTx/>
                        <a:buSzPct val="75000"/>
                        <a:buFont typeface="Arial" charset="0"/>
                        <a:buNone/>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sym typeface="Symbol" charset="2"/>
                        </a:rPr>
                        <a:t>    </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0.6 cm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/m</a:t>
                      </a:r>
                      <a:r>
                        <a:rPr kumimoji="0" lang="en-US" altLang="en-US" sz="1600" b="0" i="0" u="none" strike="noStrike" cap="none" normalizeH="0" baseline="30000">
                          <a:ln>
                            <a:noFill/>
                          </a:ln>
                          <a:solidFill>
                            <a:schemeClr val="tx1"/>
                          </a:solidFill>
                          <a:effectLst/>
                          <a:latin typeface="Arial" charset="0"/>
                          <a:ea typeface="MS PGothic" charset="-128"/>
                          <a:cs typeface="Times New Roman" charset="0"/>
                        </a:rPr>
                        <a:t>2</a:t>
                      </a: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 </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LVEF &lt;50%</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marL="225425" indent="-225425">
                        <a:spcBef>
                          <a:spcPct val="20000"/>
                        </a:spcBef>
                        <a:defRPr sz="2800">
                          <a:solidFill>
                            <a:schemeClr val="tx1"/>
                          </a:solidFill>
                          <a:latin typeface="Arial" charset="0"/>
                          <a:ea typeface="MS PGothic"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225425" marR="0" lvl="0" indent="-225425" algn="l" defTabSz="914400" rtl="0" eaLnBrk="1" fontAlgn="base" latinLnBrk="0" hangingPunct="1">
                        <a:lnSpc>
                          <a:spcPct val="100000"/>
                        </a:lnSpc>
                        <a:spcBef>
                          <a:spcPct val="0"/>
                        </a:spcBef>
                        <a:spcAft>
                          <a:spcPct val="0"/>
                        </a:spcAft>
                        <a:buClrTx/>
                        <a:buSzPct val="75000"/>
                        <a:buFont typeface="Arial" charset="0"/>
                        <a:buChar char="●"/>
                        <a:tabLst/>
                      </a:pPr>
                      <a:r>
                        <a:rPr kumimoji="0" lang="en-US" altLang="en-US" sz="1600" b="0" i="0" u="none" strike="noStrike" cap="none" normalizeH="0" baseline="0">
                          <a:ln>
                            <a:noFill/>
                          </a:ln>
                          <a:solidFill>
                            <a:schemeClr val="tx1"/>
                          </a:solidFill>
                          <a:effectLst/>
                          <a:latin typeface="Arial" charset="0"/>
                          <a:ea typeface="MS PGothic" charset="-128"/>
                          <a:cs typeface="Times New Roman" charset="0"/>
                        </a:rPr>
                        <a:t>None</a:t>
                      </a:r>
                    </a:p>
                  </a:txBody>
                  <a:tcPr marL="37577" marR="37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bl>
          </a:graphicData>
        </a:graphic>
      </p:graphicFrame>
    </p:spTree>
    <p:extLst>
      <p:ext uri="{BB962C8B-B14F-4D97-AF65-F5344CB8AC3E}">
        <p14:creationId xmlns:p14="http://schemas.microsoft.com/office/powerpoint/2010/main" val="636601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2">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CC">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佈景主題2</Template>
  <TotalTime>1365</TotalTime>
  <Words>2303</Words>
  <Application>Microsoft Macintosh PowerPoint</Application>
  <PresentationFormat>寬螢幕</PresentationFormat>
  <Paragraphs>293</Paragraphs>
  <Slides>48</Slides>
  <Notes>4</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48</vt:i4>
      </vt:variant>
    </vt:vector>
  </HeadingPairs>
  <TitlesOfParts>
    <vt:vector size="59" baseType="lpstr">
      <vt:lpstr>Calibri</vt:lpstr>
      <vt:lpstr>Geneva</vt:lpstr>
      <vt:lpstr>MS PGothic</vt:lpstr>
      <vt:lpstr>Symbol</vt:lpstr>
      <vt:lpstr>Times New Roman</vt:lpstr>
      <vt:lpstr>Wingdings</vt:lpstr>
      <vt:lpstr>新細明體</vt:lpstr>
      <vt:lpstr>Arial</vt:lpstr>
      <vt:lpstr>佈景主題2</vt:lpstr>
      <vt:lpstr>ACC</vt:lpstr>
      <vt:lpstr>1_ACC</vt:lpstr>
      <vt:lpstr>Aortic stenosis</vt:lpstr>
      <vt:lpstr>Cause and pathology</vt:lpstr>
      <vt:lpstr>Calcified AS</vt:lpstr>
      <vt:lpstr>PowerPoint 簡報</vt:lpstr>
      <vt:lpstr>Rheumatic AS</vt:lpstr>
      <vt:lpstr>PowerPoint 簡報</vt:lpstr>
      <vt:lpstr>Severity of AS</vt:lpstr>
      <vt:lpstr>Stages of Valvular Aortic Stenosis</vt:lpstr>
      <vt:lpstr>Stages of Valvular Aortic Stenosis</vt:lpstr>
      <vt:lpstr>Stages of Valvular Aortic Stenosis</vt:lpstr>
      <vt:lpstr>Stages of Valvular Aortic Stenosis</vt:lpstr>
      <vt:lpstr>PowerPoint 簡報</vt:lpstr>
      <vt:lpstr>PHYSICAL EXAMINATION </vt:lpstr>
      <vt:lpstr>Symptom  </vt:lpstr>
      <vt:lpstr>Symptoms</vt:lpstr>
      <vt:lpstr>Medical Treatment</vt:lpstr>
      <vt:lpstr>Medical treatment</vt:lpstr>
      <vt:lpstr>PowerPoint 簡報</vt:lpstr>
      <vt:lpstr>Aortic Stenosis: Medical Therapy</vt:lpstr>
      <vt:lpstr>Aortic Stenosis: Medical Therapy</vt:lpstr>
      <vt:lpstr>Surgical interention</vt:lpstr>
      <vt:lpstr>Indications for Aortic Valve Replacement in Patients With Aortic Stenosis</vt:lpstr>
      <vt:lpstr>PowerPoint 簡報</vt:lpstr>
      <vt:lpstr>Aortic Stenosis: Choice of Intervention </vt:lpstr>
      <vt:lpstr>Aortic Stenosis: Choice of Intervention (cont.) </vt:lpstr>
      <vt:lpstr>Aortic Stenosis: Choice of Intervention (cont.) </vt:lpstr>
      <vt:lpstr>Choice of TAVR Versus Surgical AVR in the Patient With Severe Symptomatic AS (Modified)</vt:lpstr>
      <vt:lpstr>PowerPoint 簡報</vt:lpstr>
      <vt:lpstr>PowerPoint 簡報</vt:lpstr>
      <vt:lpstr>PowerPoint 簡報</vt:lpstr>
      <vt:lpstr>PowerPoint 簡報</vt:lpstr>
      <vt:lpstr>PowerPoint 簡報</vt:lpstr>
      <vt:lpstr>PowerPoint 簡報</vt:lpstr>
      <vt:lpstr>PowerPoint 簡報</vt:lpstr>
      <vt:lpstr>PowerPoint 簡報</vt:lpstr>
      <vt:lpstr>Low-gradient AS</vt:lpstr>
      <vt:lpstr>Low-flow, low-gradient AS  </vt:lpstr>
      <vt:lpstr>BAV</vt:lpstr>
      <vt:lpstr>Indications for balloon valvuloplasty (2012 ESC guideline)</vt:lpstr>
      <vt:lpstr>ACC/AHA 2014 guideline</vt:lpstr>
      <vt:lpstr>PowerPoint 簡報</vt:lpstr>
      <vt:lpstr>PowerPoint 簡報</vt:lpstr>
      <vt:lpstr>PowerPoint 簡報</vt:lpstr>
      <vt:lpstr>PowerPoint 簡報</vt:lpstr>
      <vt:lpstr>PowerPoint 簡報</vt:lpstr>
      <vt:lpstr>Bicuspid Aortic Valve Disease </vt:lpstr>
      <vt:lpstr>Bicuspid aortic valve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c:title>
  <dc:creator>chienho</dc:creator>
  <cp:lastModifiedBy>Microsoft Office 使用者</cp:lastModifiedBy>
  <cp:revision>230</cp:revision>
  <dcterms:created xsi:type="dcterms:W3CDTF">2013-02-24T16:40:58Z</dcterms:created>
  <dcterms:modified xsi:type="dcterms:W3CDTF">2018-09-17T14:35:03Z</dcterms:modified>
</cp:coreProperties>
</file>