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2" r:id="rId3"/>
    <p:sldId id="266" r:id="rId4"/>
    <p:sldId id="267" r:id="rId5"/>
    <p:sldId id="268" r:id="rId6"/>
    <p:sldId id="263" r:id="rId7"/>
    <p:sldId id="264" r:id="rId8"/>
    <p:sldId id="273" r:id="rId9"/>
    <p:sldId id="272" r:id="rId10"/>
    <p:sldId id="257" r:id="rId11"/>
    <p:sldId id="258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9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592F9-D8A9-4F2E-A296-E710B70F9B7E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0BDD-3F82-4235-BAB2-6D3A0185A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03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FF0-69E7-4243-BCA7-A9F74A02706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21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3E161B-6207-4743-8C80-D3EF79FE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2776060-11AE-4F47-A02A-0263715E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72CA95-EA21-404D-A80E-59921FDE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CF3D13-9206-4C6C-853E-D97A123C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FC3E46-949C-4525-87B8-BA60B1C0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84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6CF87C-99B6-45A4-B869-94129542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E11D016-9781-43D5-AB88-AC037D5DA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936158-88F8-4BFE-A5A3-0C938F72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F98BFD-5524-44C5-94D2-F12A4117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1D4F0-6223-4400-B27C-BC4E16A5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6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81101A6-8955-40FF-8E19-8AFE204C1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54D0424-3FC8-44D3-899F-47D760E0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A890E1-E5F1-4628-8FEF-827E870C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C06A88-CD4D-42ED-8C4B-861E54B7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5C55D6-90A0-4D29-AC99-363444BA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92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1C9B9-859E-4645-96D6-618462C2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E1C850-0FF4-425E-934E-DF5196F7B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439E9-E3E0-4A26-9399-A331AF5A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6C5C50-55F7-49D7-816E-143A29CF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4F8581-2CBA-48A8-BBF2-62F6F9B5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6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40A30E-2023-42EE-B231-4FD4AADB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12BF29-20BF-4796-A98B-0A66507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21A899-5592-4E93-8B3B-354F12C8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273B6E-7870-46A2-9524-7DCD3813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B7A7C8-271A-4E2C-8F75-3A7C264D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1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3250F8-2668-49E4-B139-F7B7C35B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9BBFCB-3F50-4187-9D2C-CBDB511DB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68667E-AB23-4566-AF7B-10F878FFC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875613-50D3-44FF-99AF-00464449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B07E84-6893-46DD-8A16-882B618F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50EABB3-004B-4615-87F2-6188795C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8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CCC79E-0F28-4EB2-AAA0-3E35816D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DBBFAD-706B-4633-AE0E-9711EAD8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BD6438-28F2-427E-BC6F-F27631F2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85CB394-1327-4AA5-B4F2-F73991FF5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90B4CB8-AE85-48D5-A4C3-659B07450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1E4C06F-470A-4A32-9BA8-46FADD0F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BDAE80-125D-424E-A39C-C44621E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273A77E-5D53-4EEB-94E8-7C45F9DC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09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CBE11-0087-4000-94CB-B9C09C5B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455D9D7-F2BE-4ED5-B959-2A5674DE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DF8B69-AFCC-4F00-9893-D7EA0914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13CFADF-B4BA-4930-BABF-8274D8B3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9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17436AD-0CEE-499F-9153-53D5B4A7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EC1D813-A44B-4830-9719-320A1317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D197509-DFA6-4780-BA4A-BB3F5C69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15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868365-3C01-4816-9865-74593E7D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1E7E9A-4FB5-4DCC-B9A1-93C16AA3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252283-E6A4-436E-B42C-6807C614E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A72B87-D4D8-431D-8D79-AE24CCDB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B5CB24-3DB1-4884-822D-BAC7B671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D78FE6-7C81-4473-AD56-7487EF7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C946A-6725-4BCB-9D3A-74AE3417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E2F479-DC99-4562-B523-0D58B61AF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C4F80D-4C71-492D-9794-11A0E310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A04BAA-9899-4009-A9E9-3AC0F67E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4863E5-385F-4C19-8BCE-270D0E2F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4A30C9-2EAF-45F1-B0CD-83A9AE79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66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148F5A2-BA15-40EE-801C-DA31A473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CFF638-77DB-4A86-A5F4-D8D7B331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3245B6-119C-4449-9CCF-0EC1CF7F4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FBF2-22A2-4F71-829C-F96CE44FD9EA}" type="datetimeFigureOut">
              <a:rPr lang="zh-TW" altLang="en-US" smtClean="0"/>
              <a:t>2017/7/30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D65DE1-388C-48B3-BB2E-F80748ED7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7AF9F1-D539-47F8-BCC1-C25D8726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450B-6156-4AA7-A4F8-761BB1C02E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70EC8F-260A-4127-929E-4CE473AE9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8000" b="1" dirty="0"/>
              <a:t>Mini-Symposium</a:t>
            </a:r>
            <a:br>
              <a:rPr lang="en-US" altLang="zh-TW" sz="7200" b="1" dirty="0"/>
            </a:br>
            <a:r>
              <a:rPr lang="en-US" altLang="zh-TW" sz="2700" b="1" dirty="0"/>
              <a:t>.</a:t>
            </a:r>
            <a:br>
              <a:rPr lang="en-US" altLang="zh-TW" sz="7200" b="1" dirty="0"/>
            </a:br>
            <a:r>
              <a:rPr lang="en-US" altLang="zh-TW" b="1" dirty="0">
                <a:solidFill>
                  <a:srgbClr val="0070C0"/>
                </a:solidFill>
              </a:rPr>
              <a:t>Palpation artery pulse</a:t>
            </a:r>
            <a:endParaRPr lang="zh-TW" alt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AA5C97E-BFC9-41D8-8D43-D2EC312BA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15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心臟內科 陳煌中醫師</a:t>
            </a:r>
          </a:p>
        </p:txBody>
      </p:sp>
    </p:spTree>
    <p:extLst>
      <p:ext uri="{BB962C8B-B14F-4D97-AF65-F5344CB8AC3E}">
        <p14:creationId xmlns:p14="http://schemas.microsoft.com/office/powerpoint/2010/main" val="264724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dirty="0"/>
              <a:t>Definition and Classification of HTN </a:t>
            </a:r>
            <a:br>
              <a:rPr lang="en-US" altLang="zh-TW" b="1" dirty="0"/>
            </a:br>
            <a:r>
              <a:rPr lang="en-US" altLang="zh-TW" b="1" dirty="0"/>
              <a:t>by Office BP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458686" y="2209800"/>
            <a:ext cx="942702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b="1" dirty="0"/>
              <a:t>Correct Methods for Office BP (1)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Before measurement</a:t>
            </a:r>
          </a:p>
          <a:p>
            <a:pPr lvl="1"/>
            <a:r>
              <a:rPr lang="en-US" altLang="zh-TW" sz="2800" dirty="0"/>
              <a:t>Timing</a:t>
            </a:r>
          </a:p>
          <a:p>
            <a:pPr lvl="2"/>
            <a:r>
              <a:rPr lang="en-US" altLang="zh-TW" sz="2400" dirty="0"/>
              <a:t>1 hour: Avoiding coffee, food, smoking, decongestants</a:t>
            </a:r>
          </a:p>
          <a:p>
            <a:pPr lvl="2"/>
            <a:r>
              <a:rPr lang="en-US" altLang="zh-TW" sz="2400" dirty="0"/>
              <a:t>30 minutes: Avoiding exercise</a:t>
            </a:r>
          </a:p>
          <a:p>
            <a:pPr lvl="2"/>
            <a:r>
              <a:rPr lang="en-US" altLang="zh-TW" sz="2400" dirty="0"/>
              <a:t>5 minutes: Sitting calmly</a:t>
            </a:r>
          </a:p>
          <a:p>
            <a:pPr lvl="1"/>
            <a:r>
              <a:rPr lang="en-US" altLang="zh-TW" sz="2800" dirty="0"/>
              <a:t>Preparation: Emptying bladder and bowel, and removing all clothing that covers the location of cuff placement</a:t>
            </a:r>
          </a:p>
          <a:p>
            <a:pPr lvl="1"/>
            <a:r>
              <a:rPr lang="en-US" altLang="zh-TW" sz="2800" dirty="0"/>
              <a:t>Environment: Calm and warm place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674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b="1" dirty="0"/>
              <a:t>Correct Methods for Office BP (2)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0489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During measurement</a:t>
            </a:r>
          </a:p>
          <a:p>
            <a:pPr lvl="1"/>
            <a:r>
              <a:rPr lang="en-US" altLang="zh-TW" dirty="0"/>
              <a:t>Body position: Seated, back supported, legs uncrossed, feet flat on floor, and relaxed</a:t>
            </a:r>
          </a:p>
          <a:p>
            <a:pPr lvl="1"/>
            <a:r>
              <a:rPr lang="en-US" altLang="zh-TW" dirty="0"/>
              <a:t>Arm: Supported, using the arm with higher value</a:t>
            </a:r>
          </a:p>
          <a:p>
            <a:pPr lvl="1"/>
            <a:r>
              <a:rPr lang="en-US" altLang="zh-TW" dirty="0"/>
              <a:t>Cuff: at heart level, using appropriate sized one</a:t>
            </a:r>
          </a:p>
          <a:p>
            <a:pPr lvl="1"/>
            <a:r>
              <a:rPr lang="en-US" altLang="zh-TW" dirty="0"/>
              <a:t>Measurement: </a:t>
            </a:r>
          </a:p>
          <a:p>
            <a:pPr lvl="2"/>
            <a:r>
              <a:rPr lang="en-US" altLang="zh-TW" dirty="0"/>
              <a:t>Taking two measurement, spaced 1-2 minutes apart, and additional measurement if needed</a:t>
            </a:r>
          </a:p>
          <a:p>
            <a:pPr lvl="2"/>
            <a:r>
              <a:rPr lang="en-US" altLang="zh-TW" dirty="0"/>
              <a:t>Measuring heart rate by pulse palpation (at least 30 seconds) after the second measurement</a:t>
            </a:r>
          </a:p>
          <a:p>
            <a:pPr lvl="2"/>
            <a:r>
              <a:rPr lang="en-US" altLang="zh-TW" dirty="0"/>
              <a:t>For patients with atrial fibrillation, measuring blood pressure manually, using direct auscultation over the brachial artery</a:t>
            </a:r>
          </a:p>
          <a:p>
            <a:pPr lvl="2"/>
            <a:r>
              <a:rPr lang="en-US" altLang="zh-TW" dirty="0"/>
              <a:t>When suspecting orthostatic hypotension, measuring blood pressure 1 and 3 minutes after assumption of standing position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526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cuff size blood pressure measurement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51" y="4436157"/>
            <a:ext cx="4071507" cy="1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afp.org/afp/2006/0501/afp20060501p1558-f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6" y="1053194"/>
            <a:ext cx="6726909" cy="530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cuff size blood pressure measurement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831960"/>
            <a:ext cx="396240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7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b="1" dirty="0"/>
              <a:t>Correct Methods for Office BP (3)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After measurement</a:t>
            </a:r>
          </a:p>
          <a:p>
            <a:pPr lvl="1"/>
            <a:r>
              <a:rPr lang="en-US" altLang="zh-TW" sz="2800" dirty="0"/>
              <a:t>Blood pressure readings</a:t>
            </a:r>
          </a:p>
          <a:p>
            <a:pPr lvl="2"/>
            <a:r>
              <a:rPr lang="en-US" altLang="zh-TW" sz="2400" dirty="0"/>
              <a:t>Averaging, but not rounding them</a:t>
            </a:r>
          </a:p>
          <a:p>
            <a:pPr lvl="2"/>
            <a:r>
              <a:rPr lang="en-US" altLang="zh-TW" sz="2400" dirty="0"/>
              <a:t>Recording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367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Assessment of the Arterial Pulse </a:t>
            </a:r>
            <a:r>
              <a:rPr lang="en-US" sz="4000"/>
              <a:t> </a:t>
            </a:r>
            <a:r>
              <a:rPr lang="en-US" sz="4000" b="1"/>
              <a:t> </a:t>
            </a:r>
            <a:endParaRPr lang="zh-TW" altLang="en-US" sz="4000" b="1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524000" y="838200"/>
            <a:ext cx="91440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144780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ea typeface="標楷體" pitchFamily="65" charset="-120"/>
              </a:rPr>
              <a:t>檢查</a:t>
            </a:r>
            <a:r>
              <a:rPr lang="en-US" altLang="zh-TW" sz="2400" dirty="0">
                <a:ea typeface="標楷體" pitchFamily="65" charset="-120"/>
              </a:rPr>
              <a:t>: </a:t>
            </a:r>
            <a:r>
              <a:rPr lang="en-US" altLang="zh-TW" sz="2400" b="1" dirty="0">
                <a:ea typeface="標楷體" pitchFamily="65" charset="-120"/>
              </a:rPr>
              <a:t>rate,</a:t>
            </a:r>
            <a:r>
              <a:rPr lang="zh-TW" altLang="en-US" sz="2400" b="1" dirty="0">
                <a:ea typeface="標楷體" pitchFamily="65" charset="-120"/>
              </a:rPr>
              <a:t> </a:t>
            </a:r>
            <a:r>
              <a:rPr lang="en-US" sz="2400" b="1" dirty="0">
                <a:ea typeface="標楷體" pitchFamily="65" charset="-120"/>
              </a:rPr>
              <a:t>amplitude</a:t>
            </a:r>
            <a:r>
              <a:rPr lang="en-US" altLang="zh-TW" sz="2400" b="1" dirty="0">
                <a:ea typeface="標楷體" pitchFamily="65" charset="-120"/>
              </a:rPr>
              <a:t>(</a:t>
            </a:r>
            <a:r>
              <a:rPr lang="en-US" sz="2400" b="1" dirty="0">
                <a:ea typeface="標楷體" pitchFamily="65" charset="-120"/>
              </a:rPr>
              <a:t>contour, upstroke</a:t>
            </a:r>
            <a:r>
              <a:rPr lang="en-US" altLang="zh-TW" sz="2400" b="1" dirty="0">
                <a:ea typeface="標楷體" pitchFamily="65" charset="-120"/>
              </a:rPr>
              <a:t>) ,</a:t>
            </a:r>
            <a:r>
              <a:rPr lang="zh-TW" altLang="en-US" sz="2400" b="1" dirty="0">
                <a:ea typeface="標楷體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symmetry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ea typeface="標楷體" pitchFamily="65" charset="-120"/>
              </a:rPr>
              <a:t>carotid</a:t>
            </a:r>
            <a:r>
              <a:rPr lang="en-US" b="1" dirty="0">
                <a:ea typeface="標楷體" pitchFamily="65" charset="-120"/>
              </a:rPr>
              <a:t> (</a:t>
            </a:r>
            <a:r>
              <a:rPr lang="en-US" b="1" dirty="0">
                <a:solidFill>
                  <a:srgbClr val="FF0000"/>
                </a:solidFill>
                <a:ea typeface="標楷體" pitchFamily="65" charset="-120"/>
              </a:rPr>
              <a:t>central</a:t>
            </a:r>
            <a:r>
              <a:rPr lang="en-US" b="1" dirty="0">
                <a:ea typeface="標楷體" pitchFamily="65" charset="-120"/>
              </a:rPr>
              <a:t> aortic pulse), </a:t>
            </a:r>
            <a:r>
              <a:rPr lang="en-US" b="1" dirty="0">
                <a:solidFill>
                  <a:srgbClr val="0070C0"/>
                </a:solidFill>
                <a:ea typeface="標楷體" pitchFamily="65" charset="-120"/>
              </a:rPr>
              <a:t>brachial</a:t>
            </a:r>
            <a:r>
              <a:rPr lang="en-US" b="1" dirty="0">
                <a:ea typeface="標楷體" pitchFamily="65" charset="-120"/>
              </a:rPr>
              <a:t> (</a:t>
            </a:r>
            <a:r>
              <a:rPr lang="en-US" b="1" dirty="0">
                <a:solidFill>
                  <a:srgbClr val="0070C0"/>
                </a:solidFill>
                <a:ea typeface="標楷體" pitchFamily="65" charset="-120"/>
              </a:rPr>
              <a:t>peripheral</a:t>
            </a:r>
            <a:r>
              <a:rPr lang="en-US" b="1" dirty="0">
                <a:ea typeface="標楷體" pitchFamily="65" charset="-120"/>
              </a:rPr>
              <a:t> pulse), radial </a:t>
            </a:r>
          </a:p>
          <a:p>
            <a:pPr lvl="1"/>
            <a:r>
              <a:rPr lang="en-US" b="1" dirty="0">
                <a:ea typeface="標楷體" pitchFamily="65" charset="-120"/>
              </a:rPr>
              <a:t>femoral, popliteal, posterior tibial, dorsalis pedis </a:t>
            </a:r>
          </a:p>
          <a:p>
            <a:pPr lvl="1"/>
            <a:endParaRPr lang="en-US" sz="2000" dirty="0"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286001"/>
            <a:ext cx="2624889" cy="20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2438401"/>
            <a:ext cx="2965841" cy="20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1" y="2362201"/>
            <a:ext cx="2582779" cy="20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2209800"/>
            <a:ext cx="1752600" cy="23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572000"/>
            <a:ext cx="203604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1" y="4800600"/>
            <a:ext cx="266699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724401"/>
            <a:ext cx="2224088" cy="156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8534400" y="4800600"/>
            <a:ext cx="213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0: no palpable pulse</a:t>
            </a:r>
          </a:p>
          <a:p>
            <a:r>
              <a:rPr lang="en-US" b="1" dirty="0"/>
              <a:t>1+: faint pulse</a:t>
            </a:r>
          </a:p>
          <a:p>
            <a:r>
              <a:rPr lang="en-US" b="1" dirty="0"/>
              <a:t>2+: </a:t>
            </a:r>
            <a:r>
              <a:rPr lang="en-US" b="1" dirty="0" err="1"/>
              <a:t>slightly</a:t>
            </a:r>
            <a:r>
              <a:rPr lang="en-US" b="1" dirty="0" err="1">
                <a:latin typeface="標楷體"/>
                <a:ea typeface="標楷體"/>
              </a:rPr>
              <a:t>↓</a:t>
            </a:r>
            <a:r>
              <a:rPr lang="en-US" b="1" dirty="0" err="1"/>
              <a:t>pulse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3+: normal pulse</a:t>
            </a:r>
          </a:p>
          <a:p>
            <a:r>
              <a:rPr lang="en-US" b="1" dirty="0"/>
              <a:t>4+: bounding pulse</a:t>
            </a:r>
            <a:endParaRPr lang="zh-TW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1524000" y="6324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ea typeface="標楷體" pitchFamily="65" charset="-120"/>
              </a:rPr>
              <a:t>不建議用</a:t>
            </a:r>
            <a:r>
              <a:rPr lang="en-US" altLang="zh-TW" b="1" dirty="0">
                <a:ea typeface="標楷體" pitchFamily="65" charset="-120"/>
              </a:rPr>
              <a:t>thumb</a:t>
            </a:r>
            <a:r>
              <a:rPr lang="zh-TW" altLang="en-US" b="1" dirty="0">
                <a:ea typeface="標楷體" pitchFamily="65" charset="-120"/>
              </a:rPr>
              <a:t>摸，因為易與自己的</a:t>
            </a:r>
            <a:r>
              <a:rPr lang="en-US" altLang="zh-TW" b="1" dirty="0">
                <a:ea typeface="標楷體" pitchFamily="65" charset="-120"/>
              </a:rPr>
              <a:t>pulse</a:t>
            </a:r>
            <a:r>
              <a:rPr lang="zh-TW" altLang="en-US" b="1" dirty="0">
                <a:ea typeface="標楷體" pitchFamily="65" charset="-120"/>
              </a:rPr>
              <a:t>混淆，可聽心音來辨別</a:t>
            </a:r>
            <a:r>
              <a:rPr lang="en-US" altLang="zh-TW" b="1" dirty="0" err="1">
                <a:ea typeface="標楷體" pitchFamily="65" charset="-120"/>
              </a:rPr>
              <a:t>p‘t</a:t>
            </a:r>
            <a:r>
              <a:rPr lang="zh-TW" altLang="en-US" b="1" dirty="0">
                <a:ea typeface="標楷體" pitchFamily="65" charset="-120"/>
              </a:rPr>
              <a:t>的</a:t>
            </a:r>
            <a:r>
              <a:rPr lang="en-US" altLang="zh-TW" b="1" dirty="0">
                <a:ea typeface="標楷體" pitchFamily="65" charset="-120"/>
              </a:rPr>
              <a:t>pulse</a:t>
            </a:r>
            <a:endParaRPr lang="en-US" b="1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58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447800"/>
            <a:ext cx="2962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2971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1"/>
            <a:ext cx="61341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886200"/>
            <a:ext cx="19899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886201"/>
            <a:ext cx="20009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524000" y="6273226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i="1" dirty="0">
                <a:solidFill>
                  <a:srgbClr val="002060"/>
                </a:solidFill>
              </a:rPr>
              <a:t>Bates’ Guide to PE and History Taking, 8th Edition</a:t>
            </a:r>
            <a:endParaRPr lang="zh-TW" altLang="en-US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9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>
            <a:noAutofit/>
          </a:bodyPr>
          <a:lstStyle/>
          <a:p>
            <a:r>
              <a:rPr lang="en-US" altLang="zh-TW" b="1" dirty="0"/>
              <a:t>The Heart as a Pump</a:t>
            </a:r>
            <a:endParaRPr lang="zh-TW" altLang="en-US" sz="4800" b="1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524000" y="762000"/>
            <a:ext cx="91440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altLang="zh-TW" b="1" dirty="0">
                <a:ea typeface="標楷體" pitchFamily="65" charset="-120"/>
              </a:rPr>
              <a:t>Cardiac output</a:t>
            </a:r>
            <a:r>
              <a:rPr lang="zh-TW" altLang="en-US" b="1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=</a:t>
            </a:r>
            <a:r>
              <a:rPr lang="zh-TW" altLang="en-US" b="1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stroke volume x heart rate</a:t>
            </a:r>
          </a:p>
          <a:p>
            <a:pPr lvl="1"/>
            <a:r>
              <a:rPr lang="en-US" altLang="zh-TW" b="1" dirty="0">
                <a:ea typeface="標楷體" pitchFamily="65" charset="-120"/>
              </a:rPr>
              <a:t>Stroke volume</a:t>
            </a:r>
            <a:r>
              <a:rPr lang="zh-TW" altLang="en-US" b="1" dirty="0">
                <a:ea typeface="標楷體" pitchFamily="65" charset="-120"/>
              </a:rPr>
              <a:t>取決於</a:t>
            </a:r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preload</a:t>
            </a:r>
            <a:r>
              <a:rPr lang="en-US" altLang="zh-TW" b="1" dirty="0">
                <a:ea typeface="標楷體" pitchFamily="65" charset="-120"/>
              </a:rPr>
              <a:t>, </a:t>
            </a:r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myocardial contractility</a:t>
            </a:r>
            <a:r>
              <a:rPr lang="en-US" altLang="zh-TW" b="1" dirty="0">
                <a:ea typeface="標楷體" pitchFamily="65" charset="-120"/>
              </a:rPr>
              <a:t>, </a:t>
            </a:r>
            <a:r>
              <a:rPr lang="en-US" altLang="zh-TW" b="1" dirty="0" err="1">
                <a:solidFill>
                  <a:srgbClr val="FF0000"/>
                </a:solidFill>
                <a:ea typeface="標楷體" pitchFamily="65" charset="-120"/>
              </a:rPr>
              <a:t>afterload</a:t>
            </a:r>
            <a:r>
              <a:rPr lang="en-US" altLang="zh-TW" b="1" dirty="0">
                <a:ea typeface="標楷體" pitchFamily="65" charset="-120"/>
              </a:rPr>
              <a:t>.</a:t>
            </a:r>
          </a:p>
          <a:p>
            <a:pPr lvl="1">
              <a:buNone/>
            </a:pPr>
            <a:r>
              <a:rPr lang="zh-TW" altLang="en-US" b="1" dirty="0">
                <a:ea typeface="標楷體" pitchFamily="65" charset="-120"/>
              </a:rPr>
              <a:t>    ＊</a:t>
            </a:r>
            <a:r>
              <a:rPr lang="en-US" altLang="zh-TW" b="1" dirty="0">
                <a:ea typeface="標楷體" pitchFamily="65" charset="-120"/>
              </a:rPr>
              <a:t>HR</a:t>
            </a:r>
            <a:r>
              <a:rPr lang="zh-TW" altLang="en-US" b="1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&lt;</a:t>
            </a:r>
            <a:r>
              <a:rPr lang="zh-TW" altLang="en-US" b="1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/>
              </a:rPr>
              <a:t>40</a:t>
            </a:r>
            <a:r>
              <a:rPr lang="zh-TW" altLang="en-US" b="1" dirty="0">
                <a:latin typeface="標楷體"/>
                <a:ea typeface="標楷體"/>
              </a:rPr>
              <a:t>可能造成</a:t>
            </a:r>
            <a:r>
              <a:rPr lang="en-US" altLang="zh-TW" b="1" dirty="0">
                <a:ea typeface="標楷體"/>
              </a:rPr>
              <a:t>pumping</a:t>
            </a:r>
            <a:r>
              <a:rPr lang="zh-TW" altLang="en-US" b="1" dirty="0">
                <a:ea typeface="標楷體"/>
              </a:rPr>
              <a:t> </a:t>
            </a:r>
            <a:r>
              <a:rPr lang="en-US" altLang="zh-TW" b="1" dirty="0">
                <a:ea typeface="標楷體"/>
              </a:rPr>
              <a:t>failure</a:t>
            </a:r>
            <a:r>
              <a:rPr lang="zh-TW" altLang="en-US" b="1" dirty="0">
                <a:ea typeface="標楷體"/>
              </a:rPr>
              <a:t> </a:t>
            </a:r>
            <a:r>
              <a:rPr lang="en-US" altLang="zh-TW" b="1" dirty="0">
                <a:ea typeface="標楷體"/>
                <a:sym typeface="Wingdings" pitchFamily="2" charset="2"/>
              </a:rPr>
              <a:t></a:t>
            </a:r>
            <a:r>
              <a:rPr lang="zh-TW" altLang="en-US" b="1" dirty="0">
                <a:ea typeface="標楷體"/>
                <a:sym typeface="Wingdings" pitchFamily="2" charset="2"/>
              </a:rPr>
              <a:t> </a:t>
            </a:r>
            <a:r>
              <a:rPr lang="en-US" altLang="zh-TW" b="1" dirty="0">
                <a:ea typeface="標楷體"/>
                <a:sym typeface="Wingdings" pitchFamily="2" charset="2"/>
              </a:rPr>
              <a:t>pulmonary</a:t>
            </a:r>
            <a:r>
              <a:rPr lang="zh-TW" altLang="en-US" b="1" dirty="0">
                <a:ea typeface="標楷體"/>
                <a:sym typeface="Wingdings" pitchFamily="2" charset="2"/>
              </a:rPr>
              <a:t> </a:t>
            </a:r>
            <a:r>
              <a:rPr lang="en-US" altLang="zh-TW" b="1" dirty="0">
                <a:ea typeface="標楷體"/>
                <a:sym typeface="Wingdings" pitchFamily="2" charset="2"/>
              </a:rPr>
              <a:t>edema</a:t>
            </a:r>
            <a:endParaRPr lang="en-US" altLang="zh-TW" b="1" dirty="0">
              <a:ea typeface="標楷體" pitchFamily="65" charset="-120"/>
            </a:endParaRPr>
          </a:p>
          <a:p>
            <a:r>
              <a:rPr lang="en-US" altLang="zh-TW" b="1" dirty="0">
                <a:solidFill>
                  <a:srgbClr val="0070C0"/>
                </a:solidFill>
                <a:ea typeface="標楷體" pitchFamily="65" charset="-120"/>
              </a:rPr>
              <a:t>Preload</a:t>
            </a:r>
            <a:r>
              <a:rPr lang="zh-TW" altLang="en-US" b="1" dirty="0">
                <a:ea typeface="標楷體" pitchFamily="65" charset="-120"/>
              </a:rPr>
              <a:t>  </a:t>
            </a:r>
            <a:r>
              <a:rPr lang="en-US" altLang="zh-TW" sz="2400" dirty="0">
                <a:ea typeface="標楷體" pitchFamily="65" charset="-120"/>
              </a:rPr>
              <a:t>(≈</a:t>
            </a:r>
            <a:r>
              <a:rPr lang="zh-TW" altLang="en-US" sz="2400" dirty="0">
                <a:ea typeface="標楷體" pitchFamily="65" charset="-120"/>
              </a:rPr>
              <a:t> </a:t>
            </a:r>
            <a:r>
              <a:rPr lang="en-US" altLang="zh-TW" sz="2400" dirty="0">
                <a:ea typeface="標楷體" pitchFamily="65" charset="-120"/>
              </a:rPr>
              <a:t>venous return to the right heart)</a:t>
            </a:r>
            <a:endParaRPr lang="en-US" altLang="zh-TW" b="1" dirty="0">
              <a:ea typeface="標楷體" pitchFamily="65" charset="-120"/>
            </a:endParaRPr>
          </a:p>
          <a:p>
            <a:pPr lvl="1"/>
            <a:r>
              <a:rPr lang="zh-TW" altLang="en-US" dirty="0">
                <a:ea typeface="標楷體" pitchFamily="65" charset="-120"/>
              </a:rPr>
              <a:t>收縮前</a:t>
            </a:r>
            <a:r>
              <a:rPr lang="en-US" altLang="zh-TW" dirty="0">
                <a:ea typeface="標楷體" pitchFamily="65" charset="-120"/>
              </a:rPr>
              <a:t>RV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loading</a:t>
            </a:r>
            <a:r>
              <a:rPr lang="zh-TW" altLang="en-US" dirty="0">
                <a:ea typeface="標楷體" pitchFamily="65" charset="-120"/>
              </a:rPr>
              <a:t>了多少</a:t>
            </a:r>
            <a:r>
              <a:rPr lang="en-US" altLang="zh-TW" dirty="0">
                <a:ea typeface="標楷體" pitchFamily="65" charset="-120"/>
              </a:rPr>
              <a:t>volume of blood </a:t>
            </a:r>
          </a:p>
          <a:p>
            <a:r>
              <a:rPr lang="en-US" altLang="zh-TW" b="1" dirty="0">
                <a:solidFill>
                  <a:srgbClr val="0070C0"/>
                </a:solidFill>
                <a:ea typeface="標楷體" pitchFamily="65" charset="-120"/>
              </a:rPr>
              <a:t>Myocardial contractility</a:t>
            </a:r>
            <a:endParaRPr lang="en-US" altLang="zh-TW" b="1" dirty="0">
              <a:ea typeface="標楷體" pitchFamily="65" charset="-120"/>
            </a:endParaRPr>
          </a:p>
          <a:p>
            <a:pPr lvl="1"/>
            <a:r>
              <a:rPr lang="en-US" altLang="zh-TW" dirty="0">
                <a:ea typeface="標楷體" pitchFamily="65" charset="-120"/>
              </a:rPr>
              <a:t>increases when stimulated by the sympathetic nervous system</a:t>
            </a:r>
          </a:p>
          <a:p>
            <a:pPr lvl="1"/>
            <a:r>
              <a:rPr lang="en-US" altLang="zh-TW" dirty="0">
                <a:ea typeface="標楷體" pitchFamily="65" charset="-120"/>
              </a:rPr>
              <a:t>decreases when impaired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blood flow or oxygen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to myocardium</a:t>
            </a:r>
          </a:p>
          <a:p>
            <a:r>
              <a:rPr lang="en-US" altLang="zh-TW" b="1" dirty="0" err="1">
                <a:solidFill>
                  <a:srgbClr val="0070C0"/>
                </a:solidFill>
                <a:ea typeface="標楷體" pitchFamily="65" charset="-120"/>
              </a:rPr>
              <a:t>Afterload</a:t>
            </a:r>
            <a:r>
              <a:rPr lang="en-US" altLang="zh-TW" dirty="0">
                <a:ea typeface="標楷體" pitchFamily="65" charset="-120"/>
              </a:rPr>
              <a:t> </a:t>
            </a:r>
          </a:p>
          <a:p>
            <a:pPr lvl="1"/>
            <a:r>
              <a:rPr lang="en-US" altLang="zh-TW" dirty="0">
                <a:ea typeface="標楷體" pitchFamily="65" charset="-120"/>
              </a:rPr>
              <a:t>LV</a:t>
            </a:r>
            <a:r>
              <a:rPr lang="zh-TW" altLang="en-US" dirty="0">
                <a:ea typeface="標楷體" pitchFamily="65" charset="-120"/>
              </a:rPr>
              <a:t>收縮對抗</a:t>
            </a:r>
            <a:r>
              <a:rPr lang="en-US" altLang="zh-TW" dirty="0">
                <a:ea typeface="標楷體" pitchFamily="65" charset="-120"/>
              </a:rPr>
              <a:t>vascular resistance </a:t>
            </a:r>
            <a:r>
              <a:rPr lang="en-US" altLang="zh-TW" sz="2000" dirty="0">
                <a:ea typeface="標楷體" pitchFamily="65" charset="-120"/>
              </a:rPr>
              <a:t>(</a:t>
            </a:r>
            <a:r>
              <a:rPr lang="zh-TW" altLang="en-US" sz="2000" dirty="0">
                <a:ea typeface="標楷體" pitchFamily="65" charset="-120"/>
              </a:rPr>
              <a:t>最主要是</a:t>
            </a:r>
            <a:r>
              <a:rPr lang="en-US" altLang="zh-TW" sz="2000" b="1" dirty="0">
                <a:ea typeface="標楷體" pitchFamily="65" charset="-120"/>
              </a:rPr>
              <a:t>small arteries &amp;</a:t>
            </a:r>
            <a:r>
              <a:rPr lang="zh-TW" altLang="en-US" sz="2000" b="1" dirty="0">
                <a:ea typeface="標楷體" pitchFamily="65" charset="-120"/>
              </a:rPr>
              <a:t> </a:t>
            </a:r>
            <a:r>
              <a:rPr lang="en-US" altLang="zh-TW" sz="2000" b="1" dirty="0">
                <a:ea typeface="標楷體" pitchFamily="65" charset="-120"/>
              </a:rPr>
              <a:t>arterioles</a:t>
            </a:r>
            <a:r>
              <a:rPr lang="en-US" altLang="zh-TW" sz="2000" dirty="0"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284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>
            <a:noAutofit/>
          </a:bodyPr>
          <a:lstStyle/>
          <a:p>
            <a:r>
              <a:rPr lang="en-US" altLang="zh-TW" b="1" dirty="0"/>
              <a:t>Arterial Pulses and Blood Pressure</a:t>
            </a:r>
            <a:endParaRPr lang="zh-TW" altLang="en-US" sz="4800" b="1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524000" y="762000"/>
            <a:ext cx="91440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6019800"/>
          </a:xfrm>
        </p:spPr>
        <p:txBody>
          <a:bodyPr>
            <a:noAutofit/>
          </a:bodyPr>
          <a:lstStyle/>
          <a:p>
            <a:r>
              <a:rPr lang="zh-TW" altLang="en-US" sz="2400" dirty="0">
                <a:ea typeface="標楷體" pitchFamily="65" charset="-120"/>
              </a:rPr>
              <a:t>改變下列四點其中之一都會影響</a:t>
            </a:r>
            <a:r>
              <a:rPr lang="en-US" altLang="zh-TW" sz="2400" dirty="0">
                <a:ea typeface="標楷體" pitchFamily="65" charset="-120"/>
              </a:rPr>
              <a:t>BP</a:t>
            </a:r>
          </a:p>
          <a:p>
            <a:pPr lvl="1"/>
            <a:r>
              <a:rPr lang="en-US" altLang="zh-TW" dirty="0">
                <a:ea typeface="標楷體" pitchFamily="65" charset="-120"/>
              </a:rPr>
              <a:t>Left ventricular </a:t>
            </a:r>
            <a:r>
              <a:rPr lang="en-US" altLang="zh-TW" b="1" dirty="0">
                <a:ea typeface="標楷體" pitchFamily="65" charset="-120"/>
              </a:rPr>
              <a:t>stroke volume</a:t>
            </a:r>
          </a:p>
          <a:p>
            <a:pPr lvl="1"/>
            <a:r>
              <a:rPr lang="en-US" altLang="zh-TW" dirty="0" err="1">
                <a:ea typeface="標楷體" pitchFamily="65" charset="-120"/>
              </a:rPr>
              <a:t>Distensibility</a:t>
            </a:r>
            <a:r>
              <a:rPr lang="en-US" altLang="zh-TW" dirty="0">
                <a:ea typeface="標楷體" pitchFamily="65" charset="-120"/>
              </a:rPr>
              <a:t> of the </a:t>
            </a:r>
            <a:r>
              <a:rPr lang="en-US" altLang="zh-TW" b="1" dirty="0">
                <a:ea typeface="標楷體" pitchFamily="65" charset="-120"/>
              </a:rPr>
              <a:t>aorta</a:t>
            </a:r>
            <a:r>
              <a:rPr lang="en-US" altLang="zh-TW" dirty="0">
                <a:ea typeface="標楷體" pitchFamily="65" charset="-120"/>
              </a:rPr>
              <a:t> and the large arteries</a:t>
            </a:r>
          </a:p>
          <a:p>
            <a:pPr lvl="1"/>
            <a:r>
              <a:rPr lang="en-US" altLang="zh-TW" b="1" dirty="0">
                <a:ea typeface="標楷體" pitchFamily="65" charset="-120"/>
              </a:rPr>
              <a:t>Peripheral vascular resistance</a:t>
            </a:r>
            <a:r>
              <a:rPr lang="en-US" altLang="zh-TW" dirty="0">
                <a:ea typeface="標楷體" pitchFamily="65" charset="-120"/>
              </a:rPr>
              <a:t>, particularly at the </a:t>
            </a:r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arteriolar</a:t>
            </a:r>
            <a:r>
              <a:rPr lang="en-US" altLang="zh-TW" dirty="0">
                <a:ea typeface="標楷體" pitchFamily="65" charset="-120"/>
              </a:rPr>
              <a:t> level</a:t>
            </a:r>
          </a:p>
          <a:p>
            <a:pPr lvl="1"/>
            <a:r>
              <a:rPr lang="en-US" altLang="zh-TW" b="1" dirty="0">
                <a:ea typeface="標楷體" pitchFamily="65" charset="-120"/>
              </a:rPr>
              <a:t>Volume of blood </a:t>
            </a:r>
            <a:r>
              <a:rPr lang="en-US" altLang="zh-TW" dirty="0">
                <a:ea typeface="標楷體" pitchFamily="65" charset="-120"/>
              </a:rPr>
              <a:t>in the arterial system</a:t>
            </a:r>
          </a:p>
          <a:p>
            <a:endParaRPr lang="en-US" altLang="zh-TW" sz="2400" dirty="0">
              <a:ea typeface="標楷體" pitchFamily="65" charset="-120"/>
            </a:endParaRPr>
          </a:p>
          <a:p>
            <a:r>
              <a:rPr lang="en-US" altLang="zh-TW" sz="2400" dirty="0">
                <a:ea typeface="標楷體" pitchFamily="65" charset="-120"/>
              </a:rPr>
              <a:t>BP</a:t>
            </a:r>
            <a:r>
              <a:rPr lang="zh-TW" altLang="en-US" sz="2400" dirty="0">
                <a:ea typeface="標楷體" pitchFamily="65" charset="-120"/>
              </a:rPr>
              <a:t>隨著下列情況改變：</a:t>
            </a:r>
            <a:endParaRPr lang="en-US" altLang="zh-TW" sz="2400" dirty="0">
              <a:ea typeface="標楷體" pitchFamily="65" charset="-120"/>
            </a:endParaRPr>
          </a:p>
          <a:p>
            <a:pPr lvl="1"/>
            <a:r>
              <a:rPr lang="en-US" altLang="zh-TW" dirty="0">
                <a:ea typeface="標楷體" pitchFamily="65" charset="-120"/>
              </a:rPr>
              <a:t>physical activity,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emotion, pain,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noise, environmental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temperature</a:t>
            </a:r>
          </a:p>
          <a:p>
            <a:pPr lvl="1"/>
            <a:r>
              <a:rPr lang="en-US" altLang="zh-TW" dirty="0">
                <a:ea typeface="標楷體" pitchFamily="65" charset="-120"/>
              </a:rPr>
              <a:t>the use of coffee, tobacco, and other drugs</a:t>
            </a:r>
          </a:p>
          <a:p>
            <a:pPr lvl="1"/>
            <a:r>
              <a:rPr lang="en-US" altLang="zh-TW" dirty="0">
                <a:ea typeface="標楷體" pitchFamily="65" charset="-120"/>
              </a:rPr>
              <a:t>the time of day</a:t>
            </a:r>
            <a:endParaRPr lang="en-US" altLang="zh-TW" sz="14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812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Arterial Pressure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762000"/>
            <a:ext cx="10668000" cy="60960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ea typeface="標楷體" pitchFamily="65" charset="-120"/>
              </a:rPr>
              <a:t>Systolic pressure: Maximum pressure (peak of arterial pressure wave)</a:t>
            </a:r>
          </a:p>
          <a:p>
            <a:r>
              <a:rPr lang="en-US" altLang="zh-TW" sz="2400" dirty="0">
                <a:ea typeface="標楷體" pitchFamily="65" charset="-120"/>
              </a:rPr>
              <a:t>Diastolic pressure: Minimum pressure (trough of arterial pressure wave)</a:t>
            </a:r>
          </a:p>
          <a:p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Pulse pressure</a:t>
            </a:r>
            <a:r>
              <a:rPr lang="en-US" altLang="zh-TW" b="1" dirty="0">
                <a:ea typeface="標楷體" pitchFamily="65" charset="-120"/>
              </a:rPr>
              <a:t>: </a:t>
            </a:r>
            <a:r>
              <a:rPr lang="en-US" altLang="zh-TW" sz="2400" b="1" dirty="0">
                <a:ea typeface="標楷體" pitchFamily="65" charset="-120"/>
              </a:rPr>
              <a:t>SBP – DBP </a:t>
            </a:r>
            <a:r>
              <a:rPr lang="en-US" altLang="zh-TW" sz="2400" dirty="0">
                <a:ea typeface="標楷體" pitchFamily="65" charset="-120"/>
              </a:rPr>
              <a:t>=</a:t>
            </a:r>
            <a:r>
              <a:rPr lang="zh-TW" altLang="en-US" sz="2400" dirty="0">
                <a:ea typeface="標楷體" pitchFamily="65" charset="-120"/>
              </a:rPr>
              <a:t> 脈壓</a:t>
            </a:r>
            <a:r>
              <a:rPr lang="en-US" altLang="zh-TW" sz="2400" dirty="0">
                <a:ea typeface="標楷體" pitchFamily="65" charset="-120"/>
              </a:rPr>
              <a:t> (</a:t>
            </a:r>
            <a:r>
              <a:rPr lang="en-US" altLang="zh-TW" sz="2400" b="1" dirty="0">
                <a:ea typeface="標楷體" pitchFamily="65" charset="-120"/>
              </a:rPr>
              <a:t>normal</a:t>
            </a:r>
            <a:r>
              <a:rPr lang="zh-TW" altLang="en-US" sz="2400" b="1" dirty="0">
                <a:ea typeface="標楷體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range 30~50mmHg</a:t>
            </a:r>
            <a:r>
              <a:rPr lang="en-US" altLang="zh-TW" sz="2400" dirty="0">
                <a:ea typeface="標楷體" pitchFamily="65" charset="-120"/>
              </a:rPr>
              <a:t>) ≈ </a:t>
            </a:r>
            <a:r>
              <a:rPr lang="zh-TW" altLang="en-US" sz="2400" dirty="0">
                <a:ea typeface="標楷體" pitchFamily="65" charset="-120"/>
              </a:rPr>
              <a:t>脈搏</a:t>
            </a:r>
            <a:r>
              <a:rPr lang="zh-TW" altLang="en-US" sz="2400" b="1" dirty="0">
                <a:ea typeface="標楷體" pitchFamily="65" charset="-120"/>
              </a:rPr>
              <a:t>強弱</a:t>
            </a:r>
            <a:endParaRPr lang="en-US" altLang="zh-TW" b="1" dirty="0">
              <a:ea typeface="標楷體" pitchFamily="65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Pulse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pressure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=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SV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compliance</a:t>
            </a:r>
            <a:endParaRPr lang="zh-TW" altLang="en-US" sz="2800" b="1" dirty="0">
              <a:solidFill>
                <a:srgbClr val="FF0000"/>
              </a:solidFill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sz="2800" b="1" dirty="0">
                <a:ea typeface="標楷體" pitchFamily="65" charset="-120"/>
              </a:rPr>
              <a:t>     </a:t>
            </a:r>
            <a:r>
              <a:rPr lang="en-US" altLang="zh-TW" sz="2800" b="1" dirty="0">
                <a:ea typeface="標楷體" pitchFamily="65" charset="-120"/>
                <a:sym typeface="Wingdings" pitchFamily="2" charset="2"/>
              </a:rPr>
              <a:t> 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stroke volume(</a:t>
            </a:r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正相關</a:t>
            </a:r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</a:rPr>
              <a:t>)</a:t>
            </a:r>
            <a:r>
              <a:rPr lang="en-US" altLang="zh-TW" sz="2800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en-US" sz="2800" dirty="0">
                <a:ea typeface="標楷體" pitchFamily="65" charset="-120"/>
              </a:rPr>
              <a:t>與 </a:t>
            </a:r>
            <a:r>
              <a:rPr lang="en-US" altLang="zh-TW" sz="2800" b="1" dirty="0">
                <a:ea typeface="標楷體" pitchFamily="65" charset="-120"/>
              </a:rPr>
              <a:t>arterial </a:t>
            </a:r>
            <a:r>
              <a:rPr lang="en-US" altLang="zh-TW" sz="2800" b="1" dirty="0">
                <a:solidFill>
                  <a:srgbClr val="0070C0"/>
                </a:solidFill>
                <a:ea typeface="標楷體" pitchFamily="65" charset="-120"/>
              </a:rPr>
              <a:t>compliance(</a:t>
            </a:r>
            <a:r>
              <a:rPr lang="zh-TW" altLang="en-US" sz="2800" b="1" dirty="0">
                <a:solidFill>
                  <a:srgbClr val="0070C0"/>
                </a:solidFill>
                <a:ea typeface="標楷體" pitchFamily="65" charset="-120"/>
              </a:rPr>
              <a:t>負相關</a:t>
            </a:r>
            <a:r>
              <a:rPr lang="en-US" altLang="zh-TW" sz="2800" b="1" dirty="0">
                <a:solidFill>
                  <a:srgbClr val="0070C0"/>
                </a:solidFill>
                <a:ea typeface="標楷體" pitchFamily="65" charset="-120"/>
              </a:rPr>
              <a:t>)</a:t>
            </a:r>
          </a:p>
          <a:p>
            <a:pPr lvl="1"/>
            <a:r>
              <a:rPr lang="zh-TW" altLang="en-US" sz="2800" dirty="0">
                <a:ea typeface="標楷體" pitchFamily="65" charset="-120"/>
              </a:rPr>
              <a:t>老人：</a:t>
            </a:r>
            <a:r>
              <a:rPr lang="zh-TW" altLang="en-US" sz="2800" b="1" dirty="0">
                <a:ea typeface="標楷體" pitchFamily="65" charset="-120"/>
              </a:rPr>
              <a:t>動脈硬化 </a:t>
            </a:r>
            <a:endParaRPr lang="en-US" altLang="zh-TW" sz="2800" b="1" dirty="0">
              <a:ea typeface="標楷體" pitchFamily="65" charset="-120"/>
            </a:endParaRPr>
          </a:p>
          <a:p>
            <a:pPr lvl="1">
              <a:buNone/>
            </a:pPr>
            <a:r>
              <a:rPr lang="en-US" altLang="zh-TW" sz="2800" b="1" dirty="0">
                <a:ea typeface="標楷體" pitchFamily="65" charset="-120"/>
                <a:sym typeface="Wingdings" pitchFamily="2" charset="2"/>
              </a:rPr>
              <a:t>                  </a:t>
            </a:r>
            <a:r>
              <a:rPr lang="zh-TW" altLang="en-US" sz="2800" b="1" dirty="0">
                <a:ea typeface="標楷體" pitchFamily="65" charset="-120"/>
                <a:sym typeface="Wingdings" pitchFamily="2" charset="2"/>
              </a:rPr>
              <a:t> </a:t>
            </a:r>
            <a:r>
              <a:rPr lang="en-US" altLang="zh-TW" sz="2800" b="1" dirty="0">
                <a:ea typeface="標楷體" pitchFamily="65" charset="-120"/>
                <a:sym typeface="Wingdings" pitchFamily="2" charset="2"/>
              </a:rPr>
              <a:t>compliance</a:t>
            </a:r>
            <a:r>
              <a:rPr lang="zh-TW" altLang="en-US" sz="2800" b="1" dirty="0">
                <a:latin typeface="標楷體"/>
                <a:ea typeface="標楷體"/>
                <a:sym typeface="Wingdings" pitchFamily="2" charset="2"/>
              </a:rPr>
              <a:t>↓</a:t>
            </a:r>
            <a:r>
              <a:rPr lang="en-US" altLang="zh-TW" sz="2800" b="1" dirty="0">
                <a:ea typeface="標楷體"/>
                <a:sym typeface="Wingdings" pitchFamily="2" charset="2"/>
              </a:rPr>
              <a:t>=</a:t>
            </a:r>
            <a:r>
              <a:rPr lang="zh-TW" altLang="en-US" sz="2800" b="1" dirty="0">
                <a:ea typeface="標楷體"/>
                <a:sym typeface="Wingdings" pitchFamily="2" charset="2"/>
              </a:rPr>
              <a:t>  </a:t>
            </a:r>
            <a:r>
              <a:rPr lang="en-US" altLang="zh-TW" sz="2800" b="1" dirty="0">
                <a:ea typeface="標楷體"/>
                <a:sym typeface="Wingdings" pitchFamily="2" charset="2"/>
              </a:rPr>
              <a:t>SV (</a:t>
            </a:r>
            <a:r>
              <a:rPr lang="zh-TW" altLang="en-US" sz="2800" b="1" dirty="0">
                <a:latin typeface="標楷體"/>
                <a:ea typeface="標楷體"/>
                <a:sym typeface="Wingdings" pitchFamily="2" charset="2"/>
              </a:rPr>
              <a:t>↓</a:t>
            </a:r>
            <a:r>
              <a:rPr lang="en-US" altLang="zh-TW" sz="2800" b="1" dirty="0">
                <a:ea typeface="標楷體"/>
                <a:sym typeface="Wingdings" pitchFamily="2" charset="2"/>
              </a:rPr>
              <a:t>or</a:t>
            </a:r>
            <a:r>
              <a:rPr lang="zh-TW" altLang="en-US" sz="2800" b="1" dirty="0">
                <a:ea typeface="標楷體"/>
                <a:sym typeface="Wingdings" pitchFamily="2" charset="2"/>
              </a:rPr>
              <a:t> </a:t>
            </a:r>
            <a:r>
              <a:rPr lang="en-US" altLang="zh-TW" sz="2800" b="1" dirty="0">
                <a:ea typeface="標楷體"/>
                <a:sym typeface="Wingdings" pitchFamily="2" charset="2"/>
              </a:rPr>
              <a:t>-)</a:t>
            </a:r>
            <a:r>
              <a:rPr lang="zh-TW" altLang="en-US" sz="2800" b="1" dirty="0">
                <a:ea typeface="標楷體"/>
                <a:sym typeface="Wingdings" pitchFamily="2" charset="2"/>
              </a:rPr>
              <a:t> </a:t>
            </a:r>
            <a:r>
              <a:rPr lang="en-US" altLang="zh-TW" sz="2800" b="1" dirty="0">
                <a:ea typeface="標楷體"/>
                <a:sym typeface="Wingdings" pitchFamily="2" charset="2"/>
              </a:rPr>
              <a:t>/</a:t>
            </a:r>
            <a:r>
              <a:rPr lang="zh-TW" altLang="en-US" sz="2800" b="1" dirty="0">
                <a:ea typeface="標楷體"/>
                <a:sym typeface="Wingdings" pitchFamily="2" charset="2"/>
              </a:rPr>
              <a:t> </a:t>
            </a:r>
            <a:r>
              <a:rPr lang="en-US" altLang="zh-TW" sz="2800" b="1" dirty="0">
                <a:ea typeface="標楷體"/>
                <a:sym typeface="Wingdings" pitchFamily="2" charset="2"/>
              </a:rPr>
              <a:t>pulse</a:t>
            </a:r>
            <a:r>
              <a:rPr lang="zh-TW" altLang="en-US" sz="2800" b="1" dirty="0">
                <a:ea typeface="標楷體"/>
                <a:sym typeface="Wingdings" pitchFamily="2" charset="2"/>
              </a:rPr>
              <a:t> </a:t>
            </a:r>
            <a:r>
              <a:rPr lang="en-US" altLang="zh-TW" sz="2800" b="1" dirty="0">
                <a:ea typeface="標楷體"/>
                <a:sym typeface="Wingdings" pitchFamily="2" charset="2"/>
              </a:rPr>
              <a:t>pressure</a:t>
            </a:r>
            <a:r>
              <a:rPr lang="en-US" altLang="zh-TW" sz="2800" b="1" dirty="0">
                <a:latin typeface="標楷體"/>
                <a:ea typeface="標楷體"/>
                <a:sym typeface="Wingdings" pitchFamily="2" charset="2"/>
              </a:rPr>
              <a:t>↑</a:t>
            </a:r>
          </a:p>
          <a:p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Mean arterial pressure</a:t>
            </a:r>
            <a:r>
              <a:rPr lang="zh-TW" altLang="en-US" b="1" dirty="0">
                <a:ea typeface="標楷體" pitchFamily="65" charset="-120"/>
              </a:rPr>
              <a:t>：</a:t>
            </a:r>
            <a:r>
              <a:rPr lang="zh-TW" altLang="en-US" dirty="0">
                <a:ea typeface="標楷體" pitchFamily="65" charset="-120"/>
              </a:rPr>
              <a:t>指在</a:t>
            </a:r>
            <a:r>
              <a:rPr lang="en-US" altLang="zh-TW" dirty="0">
                <a:ea typeface="標楷體" pitchFamily="65" charset="-120"/>
              </a:rPr>
              <a:t>cardiac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cycle</a:t>
            </a:r>
            <a:r>
              <a:rPr lang="zh-TW" altLang="en-US" dirty="0">
                <a:ea typeface="標楷體" pitchFamily="65" charset="-120"/>
              </a:rPr>
              <a:t>的平均血壓</a:t>
            </a:r>
            <a:endParaRPr lang="en-US" altLang="zh-TW" dirty="0">
              <a:ea typeface="標楷體" pitchFamily="65" charset="-120"/>
            </a:endParaRPr>
          </a:p>
          <a:p>
            <a:pPr lvl="1"/>
            <a:r>
              <a:rPr lang="en-US" altLang="zh-TW" sz="2800" b="1" dirty="0"/>
              <a:t>Formula: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DBP + 1/3 (pulse pressure)</a:t>
            </a:r>
          </a:p>
          <a:p>
            <a:pPr lvl="1">
              <a:buNone/>
            </a:pPr>
            <a:r>
              <a:rPr lang="zh-TW" altLang="en-US" sz="2800" b="1" dirty="0"/>
              <a:t>   </a:t>
            </a:r>
            <a:r>
              <a:rPr lang="zh-TW" altLang="en-US" sz="2800" dirty="0">
                <a:ea typeface="標楷體" pitchFamily="65" charset="-120"/>
              </a:rPr>
              <a:t> ＊在</a:t>
            </a:r>
            <a:r>
              <a:rPr lang="en-US" altLang="zh-TW" sz="2800" dirty="0">
                <a:ea typeface="標楷體" pitchFamily="65" charset="-120"/>
              </a:rPr>
              <a:t>HR=60</a:t>
            </a:r>
            <a:r>
              <a:rPr lang="zh-TW" altLang="en-US" sz="2800" dirty="0">
                <a:ea typeface="標楷體" pitchFamily="65" charset="-120"/>
              </a:rPr>
              <a:t>的前提下，若太快</a:t>
            </a:r>
            <a:r>
              <a:rPr lang="en-US" altLang="zh-TW" sz="2800" dirty="0">
                <a:ea typeface="標楷體" pitchFamily="65" charset="-120"/>
              </a:rPr>
              <a:t>systole</a:t>
            </a:r>
            <a:r>
              <a:rPr lang="zh-TW" altLang="en-US" sz="2800" dirty="0">
                <a:ea typeface="標楷體" pitchFamily="65" charset="-120"/>
              </a:rPr>
              <a:t>佔的比例會增加，變不準</a:t>
            </a:r>
            <a:endParaRPr lang="en-US" altLang="zh-TW" dirty="0">
              <a:ea typeface="標楷體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524000" y="762000"/>
            <a:ext cx="91440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5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Autofit/>
          </a:bodyPr>
          <a:lstStyle/>
          <a:p>
            <a:r>
              <a:rPr lang="en-US" altLang="zh-TW" sz="4800" b="1" dirty="0"/>
              <a:t>Wide Pulse Pressure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Compliance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↓</a:t>
            </a:r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(= diastolic BP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↓</a:t>
            </a:r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)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Atherosclerosis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Old age = </a:t>
            </a:r>
            <a:r>
              <a:rPr lang="en-US" altLang="zh-TW" sz="2200" b="1" dirty="0" err="1">
                <a:ea typeface="標楷體" pitchFamily="65" charset="-120"/>
              </a:rPr>
              <a:t>ateriosclerosis</a:t>
            </a:r>
            <a:endParaRPr lang="en-US" altLang="zh-TW" sz="2200" b="1" dirty="0">
              <a:ea typeface="標楷體" pitchFamily="65" charset="-120"/>
            </a:endParaRPr>
          </a:p>
          <a:p>
            <a:pPr lvl="1"/>
            <a:r>
              <a:rPr lang="en-US" altLang="zh-TW" sz="2200" b="1" dirty="0">
                <a:ea typeface="標楷體" pitchFamily="65" charset="-120"/>
              </a:rPr>
              <a:t>Aortic dissection 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Vasodilators </a:t>
            </a:r>
            <a:endParaRPr lang="en-US" altLang="zh-TW" sz="2600" b="1" dirty="0">
              <a:ea typeface="標楷體" pitchFamily="65" charset="-120"/>
            </a:endParaRPr>
          </a:p>
          <a:p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Stroke Volume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 (= systolic BP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)</a:t>
            </a:r>
            <a:endParaRPr lang="en-US" altLang="zh-TW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200" b="1" dirty="0">
                <a:ea typeface="標楷體" pitchFamily="65" charset="-120"/>
              </a:rPr>
              <a:t>有漏洞：</a:t>
            </a:r>
            <a:r>
              <a:rPr lang="en-US" altLang="zh-TW" sz="2200" b="1" dirty="0">
                <a:ea typeface="標楷體" pitchFamily="65" charset="-120"/>
              </a:rPr>
              <a:t>Aorta conditions (AR)</a:t>
            </a:r>
            <a:r>
              <a:rPr lang="zh-TW" altLang="en-US" sz="2200" b="1" dirty="0">
                <a:ea typeface="標楷體" pitchFamily="65" charset="-120"/>
              </a:rPr>
              <a:t>、</a:t>
            </a:r>
            <a:r>
              <a:rPr lang="en-US" altLang="zh-TW" sz="2200" b="1" dirty="0">
                <a:ea typeface="標楷體" pitchFamily="65" charset="-120"/>
              </a:rPr>
              <a:t>Patent </a:t>
            </a:r>
            <a:r>
              <a:rPr lang="en-US" altLang="zh-TW" sz="2200" b="1" dirty="0" err="1">
                <a:ea typeface="標楷體" pitchFamily="65" charset="-120"/>
              </a:rPr>
              <a:t>ductus</a:t>
            </a:r>
            <a:r>
              <a:rPr lang="en-US" altLang="zh-TW" sz="2200" b="1" dirty="0">
                <a:ea typeface="標楷體" pitchFamily="65" charset="-120"/>
              </a:rPr>
              <a:t> </a:t>
            </a:r>
            <a:r>
              <a:rPr lang="en-US" altLang="zh-TW" sz="2200" b="1" dirty="0" err="1">
                <a:ea typeface="標楷體" pitchFamily="65" charset="-120"/>
              </a:rPr>
              <a:t>arteriosus</a:t>
            </a:r>
            <a:r>
              <a:rPr lang="en-US" altLang="zh-TW" sz="2200" b="1" dirty="0">
                <a:ea typeface="標楷體" pitchFamily="65" charset="-120"/>
              </a:rPr>
              <a:t> (PDA)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Infective </a:t>
            </a:r>
            <a:r>
              <a:rPr lang="en-US" altLang="zh-TW" sz="2200" b="1" dirty="0" err="1">
                <a:ea typeface="標楷體" pitchFamily="65" charset="-120"/>
              </a:rPr>
              <a:t>endocarditis</a:t>
            </a:r>
            <a:r>
              <a:rPr lang="en-US" altLang="zh-TW" sz="2200" b="1" dirty="0">
                <a:ea typeface="標楷體" pitchFamily="65" charset="-120"/>
              </a:rPr>
              <a:t> 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Hypertension 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Severe </a:t>
            </a:r>
            <a:r>
              <a:rPr lang="en-US" altLang="zh-TW" sz="2200" b="1" dirty="0" err="1">
                <a:ea typeface="標楷體" pitchFamily="65" charset="-120"/>
              </a:rPr>
              <a:t>bradycardia</a:t>
            </a:r>
            <a:r>
              <a:rPr lang="en-US" altLang="zh-TW" sz="2200" b="1" dirty="0">
                <a:ea typeface="標楷體" pitchFamily="65" charset="-120"/>
              </a:rPr>
              <a:t> 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Raised intracranial pressure 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Heart block</a:t>
            </a:r>
          </a:p>
          <a:p>
            <a:pPr lvl="1"/>
            <a:r>
              <a:rPr lang="en-US" altLang="zh-TW" sz="2200" b="1" dirty="0">
                <a:ea typeface="標楷體" pitchFamily="65" charset="-120"/>
              </a:rPr>
              <a:t>High C.O.</a:t>
            </a:r>
          </a:p>
          <a:p>
            <a:pPr lvl="2"/>
            <a:r>
              <a:rPr lang="en-US" altLang="zh-TW" sz="2200" b="1" dirty="0">
                <a:ea typeface="標楷體" pitchFamily="65" charset="-120"/>
              </a:rPr>
              <a:t>Fever</a:t>
            </a:r>
            <a:r>
              <a:rPr lang="zh-TW" altLang="en-US" sz="2200" b="1" dirty="0">
                <a:ea typeface="標楷體" pitchFamily="65" charset="-120"/>
              </a:rPr>
              <a:t>、</a:t>
            </a:r>
            <a:r>
              <a:rPr lang="en-US" altLang="zh-TW" sz="2200" b="1" dirty="0">
                <a:ea typeface="標楷體" pitchFamily="65" charset="-120"/>
              </a:rPr>
              <a:t>Anemia</a:t>
            </a:r>
            <a:r>
              <a:rPr lang="zh-TW" altLang="en-US" sz="2200" b="1" dirty="0">
                <a:ea typeface="標楷體" pitchFamily="65" charset="-120"/>
              </a:rPr>
              <a:t>、</a:t>
            </a:r>
            <a:r>
              <a:rPr lang="en-US" altLang="zh-TW" sz="2200" b="1" dirty="0">
                <a:ea typeface="標楷體" pitchFamily="65" charset="-120"/>
              </a:rPr>
              <a:t>Anxiety </a:t>
            </a:r>
          </a:p>
          <a:p>
            <a:pPr lvl="2"/>
            <a:r>
              <a:rPr lang="en-US" altLang="zh-TW" sz="2200" b="1" dirty="0">
                <a:ea typeface="標楷體" pitchFamily="65" charset="-120"/>
              </a:rPr>
              <a:t>Graves disease </a:t>
            </a:r>
          </a:p>
          <a:p>
            <a:pPr lvl="2"/>
            <a:r>
              <a:rPr lang="en-US" altLang="zh-TW" sz="2200" b="1" dirty="0" err="1">
                <a:ea typeface="標楷體" pitchFamily="65" charset="-120"/>
              </a:rPr>
              <a:t>Beri</a:t>
            </a:r>
            <a:r>
              <a:rPr lang="en-US" altLang="zh-TW" sz="2200" b="1" dirty="0">
                <a:ea typeface="標楷體" pitchFamily="65" charset="-120"/>
              </a:rPr>
              <a:t> </a:t>
            </a:r>
            <a:r>
              <a:rPr lang="en-US" altLang="zh-TW" sz="2200" b="1" dirty="0" err="1">
                <a:ea typeface="標楷體" pitchFamily="65" charset="-120"/>
              </a:rPr>
              <a:t>beri</a:t>
            </a:r>
            <a:r>
              <a:rPr lang="en-US" altLang="zh-TW" sz="2200" b="1" dirty="0">
                <a:ea typeface="標楷體" pitchFamily="65" charset="-120"/>
              </a:rPr>
              <a:t> </a:t>
            </a:r>
          </a:p>
          <a:p>
            <a:pPr lvl="2"/>
            <a:r>
              <a:rPr lang="en-US" altLang="zh-TW" sz="2200" b="1" dirty="0">
                <a:ea typeface="標楷體" pitchFamily="65" charset="-120"/>
              </a:rPr>
              <a:t>Pregnancy </a:t>
            </a:r>
          </a:p>
          <a:p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Wrong technique 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524000" y="762000"/>
            <a:ext cx="91440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651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524001" y="0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Impact" r:id="rId4" imgW="3794768" imgH="6129540" progId="">
                  <p:embed/>
                </p:oleObj>
              </mc:Choice>
              <mc:Fallback>
                <p:oleObj name="PhotoImpact" r:id="rId4" imgW="3794768" imgH="6129540" progId="">
                  <p:embed/>
                  <p:pic>
                    <p:nvPicPr>
                      <p:cNvPr id="91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96000" y="5486401"/>
            <a:ext cx="457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 dirty="0"/>
              <a:t>cardiac </a:t>
            </a:r>
            <a:r>
              <a:rPr lang="en-US" altLang="zh-TW" b="1" dirty="0" err="1"/>
              <a:t>tamponade</a:t>
            </a:r>
            <a:r>
              <a:rPr lang="en-US" altLang="zh-TW" b="1" dirty="0"/>
              <a:t>, constrictive </a:t>
            </a:r>
            <a:r>
              <a:rPr lang="en-US" altLang="zh-TW" b="1" dirty="0" err="1"/>
              <a:t>pericarditis</a:t>
            </a:r>
            <a:r>
              <a:rPr lang="en-US" altLang="zh-TW" b="1" dirty="0"/>
              <a:t>, pulmonary embolism, </a:t>
            </a:r>
            <a:r>
              <a:rPr lang="en-US" altLang="zh-TW" b="1" dirty="0" err="1"/>
              <a:t>hypovolemic</a:t>
            </a:r>
            <a:r>
              <a:rPr lang="en-US" altLang="zh-TW" b="1" dirty="0"/>
              <a:t> shock, COPD/asthma, </a:t>
            </a:r>
          </a:p>
          <a:p>
            <a:r>
              <a:rPr lang="en-US" altLang="zh-TW" b="1" dirty="0"/>
              <a:t>pregnancy, extreme obesity </a:t>
            </a:r>
            <a:endParaRPr lang="zh-TW" altLang="en-US" b="1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200400" y="35052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ahoma" pitchFamily="34" charset="0"/>
              </a:rPr>
              <a:t>Regular, </a:t>
            </a:r>
            <a:r>
              <a:rPr lang="en-US" altLang="zh-TW" b="1" dirty="0">
                <a:solidFill>
                  <a:srgbClr val="FF0000"/>
                </a:solidFill>
                <a:latin typeface="Tahoma" pitchFamily="34" charset="0"/>
              </a:rPr>
              <a:t>&gt;20 mmHg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096000" y="3505201"/>
            <a:ext cx="457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 dirty="0"/>
              <a:t>LV failure, </a:t>
            </a:r>
            <a:r>
              <a:rPr lang="en-US" altLang="zh-TW" b="1" dirty="0" err="1"/>
              <a:t>exagerated</a:t>
            </a:r>
            <a:r>
              <a:rPr lang="en-US" altLang="zh-TW" b="1" dirty="0"/>
              <a:t> by AR,</a:t>
            </a:r>
          </a:p>
          <a:p>
            <a:r>
              <a:rPr lang="en-US" altLang="zh-TW" b="1" dirty="0"/>
              <a:t>systemic hypertension, </a:t>
            </a:r>
          </a:p>
          <a:p>
            <a:r>
              <a:rPr lang="en-US" altLang="zh-TW" b="1" dirty="0">
                <a:ea typeface="標楷體"/>
              </a:rPr>
              <a:t>↓</a:t>
            </a:r>
            <a:r>
              <a:rPr lang="en-US" altLang="zh-TW" b="1" dirty="0"/>
              <a:t>venous return by NTG or </a:t>
            </a:r>
            <a:r>
              <a:rPr lang="en-US" altLang="zh-TW" b="1" dirty="0" err="1"/>
              <a:t>uprighting</a:t>
            </a:r>
            <a:r>
              <a:rPr lang="en-US" altLang="zh-TW" b="1" dirty="0"/>
              <a:t> </a:t>
            </a:r>
          </a:p>
          <a:p>
            <a:r>
              <a:rPr lang="en-US" altLang="zh-TW" b="1" dirty="0"/>
              <a:t>frequently precipitated by a PVC</a:t>
            </a:r>
            <a:endParaRPr lang="zh-TW" altLang="en-US" b="1" dirty="0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524000" y="5105400"/>
            <a:ext cx="123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ahoma" pitchFamily="34" charset="0"/>
              </a:rPr>
              <a:t>Irregular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24000" y="6096000"/>
            <a:ext cx="1564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ahoma" pitchFamily="34" charset="0"/>
              </a:rPr>
              <a:t>&gt; 10 mmHg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096000" y="476251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 dirty="0"/>
              <a:t>AS, congenital fibrous </a:t>
            </a:r>
            <a:r>
              <a:rPr lang="en-US" altLang="zh-TW" b="1" dirty="0" err="1"/>
              <a:t>subaortic</a:t>
            </a:r>
            <a:r>
              <a:rPr lang="en-US" altLang="zh-TW" b="1" dirty="0"/>
              <a:t> </a:t>
            </a:r>
            <a:r>
              <a:rPr lang="en-US" altLang="zh-TW" b="1" dirty="0" err="1"/>
              <a:t>stenosis</a:t>
            </a:r>
            <a:r>
              <a:rPr lang="en-US" altLang="zh-TW" b="1" dirty="0"/>
              <a:t>, LV </a:t>
            </a:r>
            <a:r>
              <a:rPr lang="en-US" altLang="zh-TW" b="1" dirty="0" err="1"/>
              <a:t>fialure</a:t>
            </a:r>
            <a:endParaRPr lang="zh-TW" altLang="en-US" b="1" dirty="0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1524001" y="990600"/>
            <a:ext cx="2032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 err="1">
                <a:solidFill>
                  <a:srgbClr val="FF0000"/>
                </a:solidFill>
                <a:latin typeface="Tahoma" pitchFamily="34" charset="0"/>
              </a:rPr>
              <a:t>Tardus</a:t>
            </a:r>
            <a:r>
              <a:rPr lang="en-US" altLang="zh-TW" b="1" dirty="0">
                <a:solidFill>
                  <a:srgbClr val="FF0000"/>
                </a:solidFill>
                <a:latin typeface="Tahoma" pitchFamily="34" charset="0"/>
              </a:rPr>
              <a:t> et </a:t>
            </a:r>
            <a:r>
              <a:rPr lang="en-US" altLang="zh-TW" b="1" dirty="0" err="1">
                <a:solidFill>
                  <a:srgbClr val="FF0000"/>
                </a:solidFill>
                <a:latin typeface="Tahoma" pitchFamily="34" charset="0"/>
              </a:rPr>
              <a:t>Pavus</a:t>
            </a:r>
            <a:endParaRPr lang="en-US" altLang="zh-TW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6096000" y="1143000"/>
            <a:ext cx="45720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b="1" dirty="0"/>
              <a:t>AR/MR,</a:t>
            </a:r>
            <a:r>
              <a:rPr lang="zh-TW" altLang="en-US" b="1" dirty="0"/>
              <a:t> </a:t>
            </a:r>
            <a:r>
              <a:rPr lang="en-US" altLang="zh-TW" b="1" dirty="0" err="1"/>
              <a:t>artherosclerosis</a:t>
            </a:r>
            <a:r>
              <a:rPr lang="en-US" altLang="zh-TW" b="1" dirty="0"/>
              <a:t>,</a:t>
            </a:r>
            <a:r>
              <a:rPr lang="zh-TW" altLang="en-US" b="1" dirty="0"/>
              <a:t> </a:t>
            </a:r>
            <a:r>
              <a:rPr lang="en-US" altLang="zh-TW" b="1" dirty="0"/>
              <a:t>arteriosclerosis, </a:t>
            </a:r>
          </a:p>
          <a:p>
            <a:r>
              <a:rPr lang="en-US" altLang="zh-TW" b="1" dirty="0" err="1"/>
              <a:t>bradycardia</a:t>
            </a:r>
            <a:r>
              <a:rPr lang="en-US" altLang="zh-TW" b="1" dirty="0"/>
              <a:t>, Congenital</a:t>
            </a:r>
            <a:r>
              <a:rPr lang="zh-TW" altLang="en-US" b="1" dirty="0"/>
              <a:t> </a:t>
            </a:r>
            <a:r>
              <a:rPr lang="en-US" altLang="zh-TW" b="1" dirty="0"/>
              <a:t>(ASD,</a:t>
            </a:r>
            <a:r>
              <a:rPr lang="zh-TW" altLang="en-US" b="1" dirty="0"/>
              <a:t> </a:t>
            </a:r>
            <a:r>
              <a:rPr lang="en-US" altLang="zh-TW" b="1" dirty="0"/>
              <a:t>VSD,</a:t>
            </a:r>
            <a:r>
              <a:rPr lang="zh-TW" altLang="en-US" b="1" dirty="0"/>
              <a:t> </a:t>
            </a:r>
            <a:r>
              <a:rPr lang="en-US" altLang="zh-TW" b="1" dirty="0"/>
              <a:t>PDA),</a:t>
            </a:r>
          </a:p>
          <a:p>
            <a:r>
              <a:rPr lang="en-US" altLang="zh-TW" b="1" dirty="0"/>
              <a:t>Drugs(</a:t>
            </a:r>
            <a:r>
              <a:rPr lang="en-US" altLang="zh-TW" b="1" dirty="0">
                <a:ea typeface="標楷體"/>
              </a:rPr>
              <a:t>↓</a:t>
            </a:r>
            <a:r>
              <a:rPr lang="en-US" altLang="zh-TW" b="1" dirty="0" err="1"/>
              <a:t>afterload</a:t>
            </a:r>
            <a:r>
              <a:rPr lang="en-US" altLang="zh-TW" b="1" dirty="0"/>
              <a:t>)</a:t>
            </a:r>
          </a:p>
          <a:p>
            <a:r>
              <a:rPr lang="en-US" altLang="zh-TW" b="1" dirty="0"/>
              <a:t>hyperkinetic heart syndrome, </a:t>
            </a:r>
          </a:p>
          <a:p>
            <a:r>
              <a:rPr lang="en-US" altLang="zh-TW" b="1" dirty="0"/>
              <a:t>sympathetic hyperactivity,</a:t>
            </a:r>
            <a:r>
              <a:rPr lang="zh-TW" altLang="en-US" b="1" dirty="0"/>
              <a:t> </a:t>
            </a:r>
            <a:r>
              <a:rPr lang="en-US" altLang="zh-TW" b="1" dirty="0"/>
              <a:t>anxiety,</a:t>
            </a:r>
            <a:r>
              <a:rPr lang="zh-TW" altLang="en-US" b="1" dirty="0"/>
              <a:t> </a:t>
            </a:r>
            <a:r>
              <a:rPr lang="en-US" altLang="zh-TW" b="1" dirty="0"/>
              <a:t>anemia, fever, hyperthyroid,</a:t>
            </a:r>
            <a:r>
              <a:rPr lang="zh-TW" altLang="en-US" b="1" dirty="0"/>
              <a:t> </a:t>
            </a:r>
            <a:r>
              <a:rPr lang="en-US" altLang="zh-TW" b="1" dirty="0"/>
              <a:t>pregnancy </a:t>
            </a:r>
            <a:endParaRPr lang="zh-TW" altLang="en-US" b="1" dirty="0"/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2514600" y="1524000"/>
            <a:ext cx="3329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ahoma" pitchFamily="34" charset="0"/>
              </a:rPr>
              <a:t>Pulse pressure &gt; 50 mmHg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096000" y="2971800"/>
            <a:ext cx="457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 dirty="0"/>
              <a:t>pure AR, AR+AS, HCM, LV failure</a:t>
            </a:r>
            <a:endParaRPr lang="zh-TW" altLang="en-US" b="1" dirty="0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2590800" y="2651125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ahoma" pitchFamily="34" charset="0"/>
              </a:rPr>
              <a:t>Carotid, usually not palpable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096000" y="4876800"/>
            <a:ext cx="457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7">
              <a:defRPr/>
            </a:pPr>
            <a:r>
              <a:rPr lang="en-US" altLang="zh-TW" b="1" dirty="0"/>
              <a:t>ventricular </a:t>
            </a:r>
            <a:r>
              <a:rPr lang="en-US" altLang="zh-TW" b="1" dirty="0" err="1"/>
              <a:t>bigeminy</a:t>
            </a:r>
            <a:r>
              <a:rPr lang="en-US" altLang="zh-TW" b="1" dirty="0"/>
              <a:t>,</a:t>
            </a:r>
            <a:r>
              <a:rPr lang="zh-TW" altLang="en-US" b="1" dirty="0"/>
              <a:t> </a:t>
            </a:r>
            <a:r>
              <a:rPr lang="en-US" altLang="zh-TW" b="1" dirty="0" err="1"/>
              <a:t>digoxin</a:t>
            </a:r>
            <a:r>
              <a:rPr lang="en-US" altLang="zh-TW" b="1" dirty="0"/>
              <a:t> overdose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6338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Asymmetric</a:t>
            </a:r>
            <a:r>
              <a:rPr lang="en-US" altLang="zh-TW" b="1" dirty="0"/>
              <a:t> Arterial Pulsation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91440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b="1" dirty="0">
                <a:solidFill>
                  <a:srgbClr val="0070C0"/>
                </a:solidFill>
              </a:rPr>
              <a:t>Carotid or Arms (</a:t>
            </a:r>
            <a:r>
              <a:rPr lang="en-US" altLang="zh-TW" b="1" dirty="0" err="1">
                <a:solidFill>
                  <a:srgbClr val="0070C0"/>
                </a:solidFill>
              </a:rPr>
              <a:t>R’t</a:t>
            </a:r>
            <a:r>
              <a:rPr lang="en-US" altLang="zh-TW" b="1" dirty="0" err="1">
                <a:solidFill>
                  <a:srgbClr val="0070C0"/>
                </a:solidFill>
                <a:latin typeface="標楷體"/>
                <a:ea typeface="標楷體"/>
              </a:rPr>
              <a:t>≠</a:t>
            </a:r>
            <a:r>
              <a:rPr lang="en-US" altLang="zh-TW" b="1" dirty="0" err="1">
                <a:solidFill>
                  <a:srgbClr val="0070C0"/>
                </a:solidFill>
              </a:rPr>
              <a:t>L’t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endParaRPr lang="en-US" altLang="zh-TW" dirty="0">
              <a:solidFill>
                <a:srgbClr val="0070C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b="1" dirty="0"/>
              <a:t>Vessel anatomic</a:t>
            </a:r>
          </a:p>
          <a:p>
            <a:pPr lvl="2">
              <a:lnSpc>
                <a:spcPct val="80000"/>
              </a:lnSpc>
            </a:pPr>
            <a:r>
              <a:rPr lang="en-US" altLang="zh-TW" b="1" dirty="0"/>
              <a:t>Aortic dissection or Aneurysm</a:t>
            </a:r>
          </a:p>
          <a:p>
            <a:pPr lvl="2">
              <a:lnSpc>
                <a:spcPct val="80000"/>
              </a:lnSpc>
            </a:pPr>
            <a:r>
              <a:rPr lang="en-US" altLang="zh-TW" b="1" dirty="0"/>
              <a:t>Carotid or </a:t>
            </a:r>
            <a:r>
              <a:rPr lang="en-US" altLang="zh-TW" b="1" dirty="0" err="1"/>
              <a:t>subclavian</a:t>
            </a:r>
            <a:r>
              <a:rPr lang="en-US" altLang="zh-TW" b="1" dirty="0"/>
              <a:t> artery atherosclerosis</a:t>
            </a:r>
          </a:p>
          <a:p>
            <a:pPr lvl="2">
              <a:lnSpc>
                <a:spcPct val="80000"/>
              </a:lnSpc>
            </a:pPr>
            <a:r>
              <a:rPr lang="en-US" altLang="zh-TW" b="1" dirty="0" err="1"/>
              <a:t>Takayasu</a:t>
            </a:r>
            <a:r>
              <a:rPr lang="en-US" altLang="zh-TW" b="1" dirty="0"/>
              <a:t> disease (</a:t>
            </a:r>
            <a:r>
              <a:rPr lang="en-US" altLang="zh-TW" b="1" dirty="0" err="1"/>
              <a:t>pulseless</a:t>
            </a:r>
            <a:r>
              <a:rPr lang="en-US" altLang="zh-TW" b="1" dirty="0"/>
              <a:t> disease)</a:t>
            </a:r>
          </a:p>
          <a:p>
            <a:pPr lvl="2">
              <a:lnSpc>
                <a:spcPct val="80000"/>
              </a:lnSpc>
            </a:pPr>
            <a:r>
              <a:rPr lang="en-US" altLang="zh-TW" b="1" u="sng" dirty="0" err="1"/>
              <a:t>Supra</a:t>
            </a:r>
            <a:r>
              <a:rPr lang="en-US" altLang="zh-TW" b="1" dirty="0" err="1"/>
              <a:t>valvular</a:t>
            </a:r>
            <a:r>
              <a:rPr lang="en-US" altLang="zh-TW" b="1" dirty="0"/>
              <a:t> aortic </a:t>
            </a:r>
            <a:r>
              <a:rPr lang="en-US" altLang="zh-TW" b="1" dirty="0" err="1"/>
              <a:t>stenosis</a:t>
            </a:r>
            <a:endParaRPr lang="en-US" altLang="zh-TW" b="1" dirty="0"/>
          </a:p>
          <a:p>
            <a:pPr lvl="3">
              <a:lnSpc>
                <a:spcPct val="80000"/>
              </a:lnSpc>
            </a:pPr>
            <a:r>
              <a:rPr lang="en-US" altLang="zh-TW" b="1" dirty="0">
                <a:solidFill>
                  <a:srgbClr val="FF0000"/>
                </a:solidFill>
              </a:rPr>
              <a:t>a selective streaming of the jet toward the </a:t>
            </a:r>
            <a:r>
              <a:rPr lang="en-US" altLang="zh-TW" b="1" dirty="0" err="1">
                <a:solidFill>
                  <a:srgbClr val="FF0000"/>
                </a:solidFill>
              </a:rPr>
              <a:t>innominate</a:t>
            </a:r>
            <a:r>
              <a:rPr lang="en-US" altLang="zh-TW" b="1" dirty="0">
                <a:solidFill>
                  <a:srgbClr val="FF0000"/>
                </a:solidFill>
              </a:rPr>
              <a:t> artery</a:t>
            </a:r>
            <a:r>
              <a:rPr lang="en-US" altLang="zh-TW" b="1" dirty="0"/>
              <a:t>, the carotid and brachial arterial pulses are </a:t>
            </a:r>
            <a:r>
              <a:rPr lang="en-US" altLang="zh-TW" b="1" dirty="0">
                <a:solidFill>
                  <a:srgbClr val="FF0000"/>
                </a:solidFill>
              </a:rPr>
              <a:t>stronger and rise more rapidly on the right th</a:t>
            </a:r>
            <a:r>
              <a:rPr lang="en-US" altLang="zh-TW" b="1" dirty="0"/>
              <a:t>an on the left side</a:t>
            </a:r>
          </a:p>
          <a:p>
            <a:pPr lvl="2">
              <a:lnSpc>
                <a:spcPct val="80000"/>
              </a:lnSpc>
            </a:pPr>
            <a:r>
              <a:rPr lang="en-US" altLang="zh-TW" b="1" dirty="0"/>
              <a:t>Congenital: anomalous origin ; aberrant path of major vessels</a:t>
            </a:r>
          </a:p>
          <a:p>
            <a:pPr lvl="1">
              <a:lnSpc>
                <a:spcPct val="80000"/>
              </a:lnSpc>
            </a:pPr>
            <a:r>
              <a:rPr lang="en-US" altLang="zh-TW" b="1" dirty="0" err="1"/>
              <a:t>Thromboemboli</a:t>
            </a:r>
            <a:r>
              <a:rPr lang="en-US" altLang="zh-TW" b="1" dirty="0"/>
              <a:t>: arterial embolus or thrombosis</a:t>
            </a:r>
          </a:p>
          <a:p>
            <a:pPr lvl="1">
              <a:lnSpc>
                <a:spcPct val="80000"/>
              </a:lnSpc>
            </a:pPr>
            <a:r>
              <a:rPr lang="en-US" altLang="zh-TW" b="1" dirty="0"/>
              <a:t>Compression: cervical rib or </a:t>
            </a:r>
            <a:r>
              <a:rPr lang="en-US" altLang="zh-TW" b="1" dirty="0" err="1"/>
              <a:t>Scalenus</a:t>
            </a:r>
            <a:r>
              <a:rPr lang="en-US" altLang="zh-TW" b="1" dirty="0"/>
              <a:t> </a:t>
            </a:r>
            <a:r>
              <a:rPr lang="en-US" altLang="zh-TW" b="1" dirty="0" err="1"/>
              <a:t>anticus</a:t>
            </a:r>
            <a:r>
              <a:rPr lang="en-US" altLang="zh-TW" b="1" dirty="0"/>
              <a:t> syndrome </a:t>
            </a:r>
          </a:p>
          <a:p>
            <a:pPr>
              <a:lnSpc>
                <a:spcPct val="80000"/>
              </a:lnSpc>
            </a:pPr>
            <a:r>
              <a:rPr lang="en-US" altLang="zh-TW" b="1" dirty="0">
                <a:solidFill>
                  <a:srgbClr val="0070C0"/>
                </a:solidFill>
              </a:rPr>
              <a:t>Differential Pulse (Arms &gt; Legs)</a:t>
            </a:r>
          </a:p>
          <a:p>
            <a:pPr lvl="1">
              <a:lnSpc>
                <a:spcPct val="80000"/>
              </a:lnSpc>
            </a:pPr>
            <a:r>
              <a:rPr lang="en-US" altLang="zh-TW" b="1" dirty="0" err="1"/>
              <a:t>Coarctation</a:t>
            </a:r>
            <a:r>
              <a:rPr lang="en-US" altLang="zh-TW" b="1" dirty="0"/>
              <a:t> of the aorta  </a:t>
            </a:r>
            <a:endParaRPr lang="zh-TW" altLang="en-US" b="1" dirty="0"/>
          </a:p>
          <a:p>
            <a:pPr>
              <a:lnSpc>
                <a:spcPct val="80000"/>
              </a:lnSpc>
            </a:pPr>
            <a:r>
              <a:rPr lang="en-US" altLang="zh-TW" b="1" dirty="0">
                <a:solidFill>
                  <a:srgbClr val="0070C0"/>
                </a:solidFill>
              </a:rPr>
              <a:t>Asymmetry of right and left </a:t>
            </a:r>
            <a:r>
              <a:rPr lang="en-US" altLang="zh-TW" b="1" dirty="0" err="1">
                <a:solidFill>
                  <a:srgbClr val="0070C0"/>
                </a:solidFill>
              </a:rPr>
              <a:t>popliteal</a:t>
            </a:r>
            <a:r>
              <a:rPr lang="en-US" altLang="zh-TW" b="1" dirty="0">
                <a:solidFill>
                  <a:srgbClr val="0070C0"/>
                </a:solidFill>
              </a:rPr>
              <a:t> pulses</a:t>
            </a:r>
          </a:p>
          <a:p>
            <a:pPr lvl="1">
              <a:lnSpc>
                <a:spcPct val="80000"/>
              </a:lnSpc>
            </a:pPr>
            <a:r>
              <a:rPr lang="en-US" altLang="zh-TW" b="1" dirty="0" err="1"/>
              <a:t>Iliofemoral</a:t>
            </a:r>
            <a:r>
              <a:rPr lang="en-US" altLang="zh-TW" b="1" dirty="0"/>
              <a:t> obstruction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524000" y="762000"/>
            <a:ext cx="91440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880</Words>
  <Application>Microsoft Office PowerPoint</Application>
  <PresentationFormat>寬螢幕</PresentationFormat>
  <Paragraphs>125</Paragraphs>
  <Slides>14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Wingdings</vt:lpstr>
      <vt:lpstr>Office 佈景主題</vt:lpstr>
      <vt:lpstr>PhotoImpact</vt:lpstr>
      <vt:lpstr>Mini-Symposium . Palpation artery pulse</vt:lpstr>
      <vt:lpstr>Assessment of the Arterial Pulse   </vt:lpstr>
      <vt:lpstr>PowerPoint 簡報</vt:lpstr>
      <vt:lpstr>The Heart as a Pump</vt:lpstr>
      <vt:lpstr>Arterial Pulses and Blood Pressure</vt:lpstr>
      <vt:lpstr>Arterial Pressure</vt:lpstr>
      <vt:lpstr>Wide Pulse Pressure</vt:lpstr>
      <vt:lpstr>PowerPoint 簡報</vt:lpstr>
      <vt:lpstr>Asymmetric Arterial Pulsation</vt:lpstr>
      <vt:lpstr>Definition and Classification of HTN  by Office BP</vt:lpstr>
      <vt:lpstr>Correct Methods for Office BP (1)</vt:lpstr>
      <vt:lpstr>Correct Methods for Office BP (2)</vt:lpstr>
      <vt:lpstr>PowerPoint 簡報</vt:lpstr>
      <vt:lpstr>Correct Methods for Office BP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fhagl Chen</dc:creator>
  <cp:lastModifiedBy>fhagl Chen</cp:lastModifiedBy>
  <cp:revision>4</cp:revision>
  <dcterms:created xsi:type="dcterms:W3CDTF">2017-07-30T01:21:01Z</dcterms:created>
  <dcterms:modified xsi:type="dcterms:W3CDTF">2017-07-30T04:23:11Z</dcterms:modified>
</cp:coreProperties>
</file>