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33483550" cy="24842788"/>
  <p:notesSz cx="6735763" cy="9869488"/>
  <p:defaultTextStyle>
    <a:defPPr>
      <a:defRPr lang="zh-TW"/>
    </a:defPPr>
    <a:lvl1pPr algn="l" defTabSz="2632075" rtl="0" fontAlgn="base">
      <a:spcBef>
        <a:spcPct val="0"/>
      </a:spcBef>
      <a:spcAft>
        <a:spcPct val="0"/>
      </a:spcAft>
      <a:defRPr kumimoji="1" sz="5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1316038" indent="-858838" algn="l" defTabSz="2632075" rtl="0" fontAlgn="base">
      <a:spcBef>
        <a:spcPct val="0"/>
      </a:spcBef>
      <a:spcAft>
        <a:spcPct val="0"/>
      </a:spcAft>
      <a:defRPr kumimoji="1" sz="5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2632075" indent="-1717675" algn="l" defTabSz="2632075" rtl="0" fontAlgn="base">
      <a:spcBef>
        <a:spcPct val="0"/>
      </a:spcBef>
      <a:spcAft>
        <a:spcPct val="0"/>
      </a:spcAft>
      <a:defRPr kumimoji="1" sz="5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3949700" indent="-2578100" algn="l" defTabSz="2632075" rtl="0" fontAlgn="base">
      <a:spcBef>
        <a:spcPct val="0"/>
      </a:spcBef>
      <a:spcAft>
        <a:spcPct val="0"/>
      </a:spcAft>
      <a:defRPr kumimoji="1" sz="5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5265738" indent="-3436938" algn="l" defTabSz="2632075" rtl="0" fontAlgn="base">
      <a:spcBef>
        <a:spcPct val="0"/>
      </a:spcBef>
      <a:spcAft>
        <a:spcPct val="0"/>
      </a:spcAft>
      <a:defRPr kumimoji="1" sz="5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5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5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5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5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CC00FF"/>
    <a:srgbClr val="008000"/>
    <a:srgbClr val="2B3616"/>
    <a:srgbClr val="00CC00"/>
    <a:srgbClr val="0000CC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75" autoAdjust="0"/>
    <p:restoredTop sz="98839" autoAdjust="0"/>
  </p:normalViewPr>
  <p:slideViewPr>
    <p:cSldViewPr>
      <p:cViewPr>
        <p:scale>
          <a:sx n="30" d="100"/>
          <a:sy n="30" d="100"/>
        </p:scale>
        <p:origin x="-546" y="456"/>
      </p:cViewPr>
      <p:guideLst>
        <p:guide orient="horz" pos="7825"/>
        <p:guide pos="105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70" tIns="45385" rIns="90770" bIns="45385" numCol="1" anchor="t" anchorCtr="0" compatLnSpc="1">
            <a:prstTxWarp prst="textNoShape">
              <a:avLst/>
            </a:prstTxWarp>
          </a:bodyPr>
          <a:lstStyle>
            <a:lvl1pPr defTabSz="2612505">
              <a:defRPr kumimoji="0" sz="11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70" tIns="45385" rIns="90770" bIns="45385" numCol="1" anchor="t" anchorCtr="0" compatLnSpc="1">
            <a:prstTxWarp prst="textNoShape">
              <a:avLst/>
            </a:prstTxWarp>
          </a:bodyPr>
          <a:lstStyle>
            <a:lvl1pPr algn="r" defTabSz="2612505">
              <a:defRPr kumimoji="0" sz="1100"/>
            </a:lvl1pPr>
          </a:lstStyle>
          <a:p>
            <a:pPr>
              <a:defRPr/>
            </a:pPr>
            <a:fld id="{5916C9F8-450C-42B3-BA2D-2AA7F7A2B147}" type="datetimeFigureOut">
              <a:rPr lang="zh-TW" altLang="en-US"/>
              <a:pPr>
                <a:defRPr/>
              </a:pPr>
              <a:t>2016/12/23</a:t>
            </a:fld>
            <a:endParaRPr lang="en-US" altLang="zh-TW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73125" y="739775"/>
            <a:ext cx="4989513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9475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70" tIns="45385" rIns="90770" bIns="45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70" tIns="45385" rIns="90770" bIns="45385" numCol="1" anchor="b" anchorCtr="0" compatLnSpc="1">
            <a:prstTxWarp prst="textNoShape">
              <a:avLst/>
            </a:prstTxWarp>
          </a:bodyPr>
          <a:lstStyle>
            <a:lvl1pPr defTabSz="2612505">
              <a:defRPr kumimoji="0" sz="11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70" tIns="45385" rIns="90770" bIns="45385" numCol="1" anchor="b" anchorCtr="0" compatLnSpc="1">
            <a:prstTxWarp prst="textNoShape">
              <a:avLst/>
            </a:prstTxWarp>
          </a:bodyPr>
          <a:lstStyle>
            <a:lvl1pPr algn="r" defTabSz="2612505">
              <a:defRPr kumimoji="0" sz="1100"/>
            </a:lvl1pPr>
          </a:lstStyle>
          <a:p>
            <a:pPr>
              <a:defRPr/>
            </a:pPr>
            <a:fld id="{8EDA1561-AE64-4726-8CFF-1354BCF8F4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1267" y="7717367"/>
            <a:ext cx="28461018" cy="532509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22533" y="14077580"/>
            <a:ext cx="23438486" cy="6348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16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3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66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900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21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533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7DAB-C459-4C7C-8873-EA99237B507B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ADE7-2779-4B8A-9073-733D0F60DD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EA29-D8FA-4B8A-9485-82673A9C93F9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06E4-F2EE-4A87-9BA9-D66E54B02C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07963" y="3967946"/>
            <a:ext cx="15422195" cy="8458049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740" y="3967946"/>
            <a:ext cx="45720161" cy="8458049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2280-AD56-47E7-8530-E31C0F97F8AE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FF82-3574-4382-B427-20D0B609A0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7001-FD89-4DAD-ACBE-FB0DEBCEF7B2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77B0-8584-40E0-A1E1-6941A1163A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4971" y="15963794"/>
            <a:ext cx="28461018" cy="4934053"/>
          </a:xfrm>
        </p:spPr>
        <p:txBody>
          <a:bodyPr anchor="t"/>
          <a:lstStyle>
            <a:lvl1pPr algn="l">
              <a:defRPr sz="115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44971" y="10529435"/>
            <a:ext cx="28461018" cy="5434358"/>
          </a:xfrm>
        </p:spPr>
        <p:txBody>
          <a:bodyPr anchor="b"/>
          <a:lstStyle>
            <a:lvl1pPr marL="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1pPr>
            <a:lvl2pPr marL="131673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2pPr>
            <a:lvl3pPr marL="263347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39502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26694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58368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90041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921715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53388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BEE6-D663-4EC8-81E9-FD64C7B9B6A9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3CB44-C14A-43FE-B24A-A8759BF0DF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742" y="23129096"/>
            <a:ext cx="30571180" cy="65419341"/>
          </a:xfrm>
        </p:spPr>
        <p:txBody>
          <a:bodyPr/>
          <a:lstStyle>
            <a:lvl1pPr>
              <a:defRPr sz="8100"/>
            </a:lvl1pPr>
            <a:lvl2pPr>
              <a:defRPr sz="69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558980" y="23129096"/>
            <a:ext cx="30571177" cy="65419341"/>
          </a:xfrm>
        </p:spPr>
        <p:txBody>
          <a:bodyPr/>
          <a:lstStyle>
            <a:lvl1pPr>
              <a:defRPr sz="8100"/>
            </a:lvl1pPr>
            <a:lvl2pPr>
              <a:defRPr sz="69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B08B-CC2D-4008-AAFD-5E57E0BC0E67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2211-9BE5-41DE-A6C2-9F0AE05900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4178" y="994863"/>
            <a:ext cx="30135196" cy="414046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74179" y="5560876"/>
            <a:ext cx="14794382" cy="2317508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16736" indent="0">
              <a:buNone/>
              <a:defRPr sz="5800" b="1"/>
            </a:lvl2pPr>
            <a:lvl3pPr marL="2633472" indent="0">
              <a:buNone/>
              <a:defRPr sz="5200" b="1"/>
            </a:lvl3pPr>
            <a:lvl4pPr marL="3950208" indent="0">
              <a:buNone/>
              <a:defRPr sz="4600" b="1"/>
            </a:lvl4pPr>
            <a:lvl5pPr marL="5266944" indent="0">
              <a:buNone/>
              <a:defRPr sz="4600" b="1"/>
            </a:lvl5pPr>
            <a:lvl6pPr marL="6583680" indent="0">
              <a:buNone/>
              <a:defRPr sz="4600" b="1"/>
            </a:lvl6pPr>
            <a:lvl7pPr marL="7900416" indent="0">
              <a:buNone/>
              <a:defRPr sz="4600" b="1"/>
            </a:lvl7pPr>
            <a:lvl8pPr marL="9217152" indent="0">
              <a:buNone/>
              <a:defRPr sz="4600" b="1"/>
            </a:lvl8pPr>
            <a:lvl9pPr marL="10533888" indent="0">
              <a:buNone/>
              <a:defRPr sz="4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74179" y="7878384"/>
            <a:ext cx="14794382" cy="14313358"/>
          </a:xfrm>
        </p:spPr>
        <p:txBody>
          <a:bodyPr/>
          <a:lstStyle>
            <a:lvl1pPr>
              <a:defRPr sz="6900"/>
            </a:lvl1pPr>
            <a:lvl2pPr>
              <a:defRPr sz="58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7009181" y="5560876"/>
            <a:ext cx="14800194" cy="2317508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16736" indent="0">
              <a:buNone/>
              <a:defRPr sz="5800" b="1"/>
            </a:lvl2pPr>
            <a:lvl3pPr marL="2633472" indent="0">
              <a:buNone/>
              <a:defRPr sz="5200" b="1"/>
            </a:lvl3pPr>
            <a:lvl4pPr marL="3950208" indent="0">
              <a:buNone/>
              <a:defRPr sz="4600" b="1"/>
            </a:lvl4pPr>
            <a:lvl5pPr marL="5266944" indent="0">
              <a:buNone/>
              <a:defRPr sz="4600" b="1"/>
            </a:lvl5pPr>
            <a:lvl6pPr marL="6583680" indent="0">
              <a:buNone/>
              <a:defRPr sz="4600" b="1"/>
            </a:lvl6pPr>
            <a:lvl7pPr marL="7900416" indent="0">
              <a:buNone/>
              <a:defRPr sz="4600" b="1"/>
            </a:lvl7pPr>
            <a:lvl8pPr marL="9217152" indent="0">
              <a:buNone/>
              <a:defRPr sz="4600" b="1"/>
            </a:lvl8pPr>
            <a:lvl9pPr marL="10533888" indent="0">
              <a:buNone/>
              <a:defRPr sz="4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7009181" y="7878384"/>
            <a:ext cx="14800194" cy="14313358"/>
          </a:xfrm>
        </p:spPr>
        <p:txBody>
          <a:bodyPr/>
          <a:lstStyle>
            <a:lvl1pPr>
              <a:defRPr sz="6900"/>
            </a:lvl1pPr>
            <a:lvl2pPr>
              <a:defRPr sz="58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70D5-F0DB-419E-9A64-4EFCDCB2AC6C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F909-BEE4-4225-B612-0D572A3E93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5647-6EB9-4279-BA31-5671F3D23574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B0B1-A033-4CCF-8CA3-A5581665D6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B3A6-17E0-4C8C-84F3-D92FC7BFC9FD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120-10E3-41D3-B2F7-E8B5935342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4180" y="989111"/>
            <a:ext cx="11015858" cy="4209472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091139" y="989113"/>
            <a:ext cx="18718234" cy="21202631"/>
          </a:xfrm>
        </p:spPr>
        <p:txBody>
          <a:bodyPr/>
          <a:lstStyle>
            <a:lvl1pPr>
              <a:defRPr sz="9200"/>
            </a:lvl1pPr>
            <a:lvl2pPr>
              <a:defRPr sz="8100"/>
            </a:lvl2pPr>
            <a:lvl3pPr>
              <a:defRPr sz="69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4180" y="5198585"/>
            <a:ext cx="11015858" cy="16993159"/>
          </a:xfrm>
        </p:spPr>
        <p:txBody>
          <a:bodyPr/>
          <a:lstStyle>
            <a:lvl1pPr marL="0" indent="0">
              <a:buNone/>
              <a:defRPr sz="4000"/>
            </a:lvl1pPr>
            <a:lvl2pPr marL="1316736" indent="0">
              <a:buNone/>
              <a:defRPr sz="3500"/>
            </a:lvl2pPr>
            <a:lvl3pPr marL="2633472" indent="0">
              <a:buNone/>
              <a:defRPr sz="2900"/>
            </a:lvl3pPr>
            <a:lvl4pPr marL="3950208" indent="0">
              <a:buNone/>
              <a:defRPr sz="2600"/>
            </a:lvl4pPr>
            <a:lvl5pPr marL="5266944" indent="0">
              <a:buNone/>
              <a:defRPr sz="2600"/>
            </a:lvl5pPr>
            <a:lvl6pPr marL="6583680" indent="0">
              <a:buNone/>
              <a:defRPr sz="2600"/>
            </a:lvl6pPr>
            <a:lvl7pPr marL="7900416" indent="0">
              <a:buNone/>
              <a:defRPr sz="2600"/>
            </a:lvl7pPr>
            <a:lvl8pPr marL="9217152" indent="0">
              <a:buNone/>
              <a:defRPr sz="2600"/>
            </a:lvl8pPr>
            <a:lvl9pPr marL="10533888" indent="0">
              <a:buNone/>
              <a:defRPr sz="2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D0A0-7A38-4C1E-B378-732C5336EB15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344D3-9B11-4746-AF5A-E92D970D3E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63011" y="17389953"/>
            <a:ext cx="20090130" cy="2052982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563011" y="2219750"/>
            <a:ext cx="20090130" cy="14905673"/>
          </a:xfrm>
        </p:spPr>
        <p:txBody>
          <a:bodyPr rtlCol="0">
            <a:normAutofit/>
          </a:bodyPr>
          <a:lstStyle>
            <a:lvl1pPr marL="0" indent="0">
              <a:buNone/>
              <a:defRPr sz="9200"/>
            </a:lvl1pPr>
            <a:lvl2pPr marL="1316736" indent="0">
              <a:buNone/>
              <a:defRPr sz="8100"/>
            </a:lvl2pPr>
            <a:lvl3pPr marL="2633472" indent="0">
              <a:buNone/>
              <a:defRPr sz="6900"/>
            </a:lvl3pPr>
            <a:lvl4pPr marL="3950208" indent="0">
              <a:buNone/>
              <a:defRPr sz="5800"/>
            </a:lvl4pPr>
            <a:lvl5pPr marL="5266944" indent="0">
              <a:buNone/>
              <a:defRPr sz="5800"/>
            </a:lvl5pPr>
            <a:lvl6pPr marL="6583680" indent="0">
              <a:buNone/>
              <a:defRPr sz="5800"/>
            </a:lvl6pPr>
            <a:lvl7pPr marL="7900416" indent="0">
              <a:buNone/>
              <a:defRPr sz="5800"/>
            </a:lvl7pPr>
            <a:lvl8pPr marL="9217152" indent="0">
              <a:buNone/>
              <a:defRPr sz="5800"/>
            </a:lvl8pPr>
            <a:lvl9pPr marL="10533888" indent="0">
              <a:buNone/>
              <a:defRPr sz="58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563011" y="19442934"/>
            <a:ext cx="20090130" cy="2915576"/>
          </a:xfrm>
        </p:spPr>
        <p:txBody>
          <a:bodyPr/>
          <a:lstStyle>
            <a:lvl1pPr marL="0" indent="0">
              <a:buNone/>
              <a:defRPr sz="4000"/>
            </a:lvl1pPr>
            <a:lvl2pPr marL="1316736" indent="0">
              <a:buNone/>
              <a:defRPr sz="3500"/>
            </a:lvl2pPr>
            <a:lvl3pPr marL="2633472" indent="0">
              <a:buNone/>
              <a:defRPr sz="2900"/>
            </a:lvl3pPr>
            <a:lvl4pPr marL="3950208" indent="0">
              <a:buNone/>
              <a:defRPr sz="2600"/>
            </a:lvl4pPr>
            <a:lvl5pPr marL="5266944" indent="0">
              <a:buNone/>
              <a:defRPr sz="2600"/>
            </a:lvl5pPr>
            <a:lvl6pPr marL="6583680" indent="0">
              <a:buNone/>
              <a:defRPr sz="2600"/>
            </a:lvl6pPr>
            <a:lvl7pPr marL="7900416" indent="0">
              <a:buNone/>
              <a:defRPr sz="2600"/>
            </a:lvl7pPr>
            <a:lvl8pPr marL="9217152" indent="0">
              <a:buNone/>
              <a:defRPr sz="2600"/>
            </a:lvl8pPr>
            <a:lvl9pPr marL="10533888" indent="0">
              <a:buNone/>
              <a:defRPr sz="2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C5DA-3314-4DCA-99AE-AE448E25B49E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A854-21E1-49C3-AD22-887353C15B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674813" y="993775"/>
            <a:ext cx="3013392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3347" tIns="131674" rIns="263347" bIns="131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674813" y="5795963"/>
            <a:ext cx="30133925" cy="163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3347" tIns="131674" rIns="263347" bIns="131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674813" y="23025100"/>
            <a:ext cx="7813675" cy="1323975"/>
          </a:xfrm>
          <a:prstGeom prst="rect">
            <a:avLst/>
          </a:prstGeom>
        </p:spPr>
        <p:txBody>
          <a:bodyPr vert="horz" lIns="263347" tIns="131674" rIns="263347" bIns="131674" rtlCol="0" anchor="ctr"/>
          <a:lstStyle>
            <a:lvl1pPr algn="l" defTabSz="2633472" fontAlgn="auto">
              <a:spcBef>
                <a:spcPts val="0"/>
              </a:spcBef>
              <a:spcAft>
                <a:spcPts val="0"/>
              </a:spcAft>
              <a:defRPr kumimoji="0" sz="3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D1DA79-1E2F-434E-B028-84A5BE0C6958}" type="datetimeFigureOut">
              <a:rPr lang="zh-TW" altLang="en-US"/>
              <a:pPr>
                <a:defRPr/>
              </a:pPr>
              <a:t>2016/12/23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441113" y="23025100"/>
            <a:ext cx="10601325" cy="1323975"/>
          </a:xfrm>
          <a:prstGeom prst="rect">
            <a:avLst/>
          </a:prstGeom>
        </p:spPr>
        <p:txBody>
          <a:bodyPr vert="horz" lIns="263347" tIns="131674" rIns="263347" bIns="131674" rtlCol="0" anchor="ctr"/>
          <a:lstStyle>
            <a:lvl1pPr algn="ctr" defTabSz="2633472" fontAlgn="auto">
              <a:spcBef>
                <a:spcPts val="0"/>
              </a:spcBef>
              <a:spcAft>
                <a:spcPts val="0"/>
              </a:spcAft>
              <a:defRPr kumimoji="0" sz="3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3995063" y="23025100"/>
            <a:ext cx="7813675" cy="1323975"/>
          </a:xfrm>
          <a:prstGeom prst="rect">
            <a:avLst/>
          </a:prstGeom>
        </p:spPr>
        <p:txBody>
          <a:bodyPr vert="horz" lIns="263347" tIns="131674" rIns="263347" bIns="131674" rtlCol="0" anchor="ctr"/>
          <a:lstStyle>
            <a:lvl1pPr algn="r" defTabSz="2633472" fontAlgn="auto">
              <a:spcBef>
                <a:spcPts val="0"/>
              </a:spcBef>
              <a:spcAft>
                <a:spcPts val="0"/>
              </a:spcAft>
              <a:defRPr kumimoji="0" sz="3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7852D8-9634-48FC-B56B-56458A15E3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32075" rtl="0" eaLnBrk="0" fontAlgn="base" hangingPunct="0">
        <a:spcBef>
          <a:spcPct val="0"/>
        </a:spcBef>
        <a:spcAft>
          <a:spcPct val="0"/>
        </a:spcAft>
        <a:defRPr sz="12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632075" rtl="0" eaLnBrk="0" fontAlgn="base" hangingPunct="0">
        <a:spcBef>
          <a:spcPct val="0"/>
        </a:spcBef>
        <a:spcAft>
          <a:spcPct val="0"/>
        </a:spcAft>
        <a:defRPr sz="127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defTabSz="2632075" rtl="0" eaLnBrk="0" fontAlgn="base" hangingPunct="0">
        <a:spcBef>
          <a:spcPct val="0"/>
        </a:spcBef>
        <a:spcAft>
          <a:spcPct val="0"/>
        </a:spcAft>
        <a:defRPr sz="127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defTabSz="2632075" rtl="0" eaLnBrk="0" fontAlgn="base" hangingPunct="0">
        <a:spcBef>
          <a:spcPct val="0"/>
        </a:spcBef>
        <a:spcAft>
          <a:spcPct val="0"/>
        </a:spcAft>
        <a:defRPr sz="127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defTabSz="2632075" rtl="0" eaLnBrk="0" fontAlgn="base" hangingPunct="0">
        <a:spcBef>
          <a:spcPct val="0"/>
        </a:spcBef>
        <a:spcAft>
          <a:spcPct val="0"/>
        </a:spcAft>
        <a:defRPr sz="127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defTabSz="2632075" rtl="0" fontAlgn="base">
        <a:spcBef>
          <a:spcPct val="0"/>
        </a:spcBef>
        <a:spcAft>
          <a:spcPct val="0"/>
        </a:spcAft>
        <a:defRPr sz="127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defTabSz="2632075" rtl="0" fontAlgn="base">
        <a:spcBef>
          <a:spcPct val="0"/>
        </a:spcBef>
        <a:spcAft>
          <a:spcPct val="0"/>
        </a:spcAft>
        <a:defRPr sz="127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defTabSz="2632075" rtl="0" fontAlgn="base">
        <a:spcBef>
          <a:spcPct val="0"/>
        </a:spcBef>
        <a:spcAft>
          <a:spcPct val="0"/>
        </a:spcAft>
        <a:defRPr sz="127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defTabSz="2632075" rtl="0" fontAlgn="base">
        <a:spcBef>
          <a:spcPct val="0"/>
        </a:spcBef>
        <a:spcAft>
          <a:spcPct val="0"/>
        </a:spcAft>
        <a:defRPr sz="127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987425" indent="-987425" algn="l" defTabSz="26320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138363" indent="-822325" algn="l" defTabSz="26320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3290888" indent="-657225" algn="l" defTabSz="26320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513" indent="-657225" algn="l" defTabSz="26320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24550" indent="-657225" algn="l" defTabSz="26320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242048" indent="-658368" algn="l" defTabSz="2633472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558784" indent="-658368" algn="l" defTabSz="2633472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520" indent="-658368" algn="l" defTabSz="2633472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192256" indent="-658368" algn="l" defTabSz="2633472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633472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316736" algn="l" defTabSz="2633472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633472" algn="l" defTabSz="2633472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950208" algn="l" defTabSz="2633472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266944" algn="l" defTabSz="2633472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583680" algn="l" defTabSz="2633472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900416" algn="l" defTabSz="2633472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217152" algn="l" defTabSz="2633472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533888" algn="l" defTabSz="2633472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2\2012一般海報\癲癇治療病友會.jpg"/>
          <p:cNvPicPr>
            <a:picLocks noChangeAspect="1" noChangeArrowheads="1"/>
          </p:cNvPicPr>
          <p:nvPr/>
        </p:nvPicPr>
        <p:blipFill>
          <a:blip r:embed="rId2"/>
          <a:srcRect t="7019"/>
          <a:stretch>
            <a:fillRect/>
          </a:stretch>
        </p:blipFill>
        <p:spPr bwMode="auto">
          <a:xfrm>
            <a:off x="0" y="0"/>
            <a:ext cx="33480375" cy="2484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1484313" y="4913313"/>
            <a:ext cx="16190912" cy="16659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Garamond" pitchFamily="18" charset="0"/>
                <a:ea typeface="標楷體" pitchFamily="65" charset="-120"/>
              </a:rPr>
              <a:t>應該：</a:t>
            </a:r>
            <a:endParaRPr lang="en-US" altLang="zh-TW" sz="4000" b="1" dirty="0" smtClean="0">
              <a:solidFill>
                <a:srgbClr val="C00000"/>
              </a:solidFill>
              <a:latin typeface="Garamond" pitchFamily="18" charset="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4000" dirty="0" smtClean="0">
                <a:solidFill>
                  <a:srgbClr val="FF0066"/>
                </a:solidFill>
                <a:latin typeface="Garamond" pitchFamily="18" charset="0"/>
                <a:ea typeface="標楷體" pitchFamily="65" charset="-120"/>
                <a:sym typeface="Wingdings 2"/>
              </a:rPr>
              <a:t> </a:t>
            </a:r>
            <a:r>
              <a:rPr lang="zh-TW" altLang="en-US" sz="4000" b="1" u="sng" dirty="0" smtClean="0">
                <a:latin typeface="Garamond" pitchFamily="18" charset="0"/>
                <a:ea typeface="標楷體" pitchFamily="65" charset="-120"/>
              </a:rPr>
              <a:t>保護頭部</a:t>
            </a:r>
            <a:r>
              <a:rPr lang="zh-TW" altLang="en-US" sz="4000" dirty="0" smtClean="0">
                <a:latin typeface="Garamond" pitchFamily="18" charset="0"/>
                <a:ea typeface="標楷體" pitchFamily="65" charset="-120"/>
              </a:rPr>
              <a:t>並移開易造成傷害的物件或傢俱</a:t>
            </a:r>
            <a:endParaRPr lang="en-US" altLang="zh-TW" sz="4000" dirty="0" smtClean="0">
              <a:latin typeface="Garamond" pitchFamily="18" charset="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4000" dirty="0" smtClean="0">
                <a:solidFill>
                  <a:srgbClr val="FF0066"/>
                </a:solidFill>
                <a:latin typeface="Garamond" pitchFamily="18" charset="0"/>
                <a:ea typeface="標楷體" pitchFamily="65" charset="-120"/>
                <a:sym typeface="Wingdings 2"/>
              </a:rPr>
              <a:t> </a:t>
            </a:r>
            <a:r>
              <a:rPr lang="zh-TW" altLang="en-US" sz="4000" b="1" u="sng" dirty="0" smtClean="0">
                <a:latin typeface="Garamond" pitchFamily="18" charset="0"/>
                <a:ea typeface="標楷體" pitchFamily="65" charset="-120"/>
              </a:rPr>
              <a:t>解開衣領與緊束的衣服</a:t>
            </a:r>
            <a:r>
              <a:rPr lang="zh-TW" altLang="en-US" sz="4000" dirty="0" smtClean="0">
                <a:latin typeface="Garamond" pitchFamily="18" charset="0"/>
                <a:ea typeface="標楷體" pitchFamily="65" charset="-120"/>
              </a:rPr>
              <a:t>，保持患者呼吸暢通</a:t>
            </a:r>
            <a:endParaRPr lang="en-US" altLang="zh-TW" sz="4000" dirty="0" smtClean="0">
              <a:latin typeface="Garamond" pitchFamily="18" charset="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4000" dirty="0" smtClean="0">
                <a:solidFill>
                  <a:srgbClr val="FF0066"/>
                </a:solidFill>
                <a:latin typeface="Garamond" pitchFamily="18" charset="0"/>
                <a:ea typeface="標楷體" pitchFamily="65" charset="-120"/>
                <a:sym typeface="Wingdings 2"/>
              </a:rPr>
              <a:t> </a:t>
            </a:r>
            <a:r>
              <a:rPr lang="zh-TW" altLang="en-US" sz="4000" b="1" u="sng" dirty="0" smtClean="0">
                <a:latin typeface="Garamond" pitchFamily="18" charset="0"/>
                <a:ea typeface="標楷體" pitchFamily="65" charset="-120"/>
              </a:rPr>
              <a:t>協助側躺</a:t>
            </a:r>
            <a:r>
              <a:rPr lang="zh-TW" altLang="en-US" sz="4000" dirty="0" smtClean="0">
                <a:latin typeface="Garamond" pitchFamily="18" charset="0"/>
                <a:ea typeface="標楷體" pitchFamily="65" charset="-120"/>
              </a:rPr>
              <a:t>，使口中的嘔吐物或口水流出，避免嗆到</a:t>
            </a:r>
            <a:endParaRPr lang="en-US" altLang="zh-TW" sz="4000" dirty="0" smtClean="0">
              <a:latin typeface="Garamond" pitchFamily="18" charset="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4000" dirty="0" smtClean="0">
                <a:solidFill>
                  <a:srgbClr val="FF0066"/>
                </a:solidFill>
                <a:latin typeface="Garamond" pitchFamily="18" charset="0"/>
                <a:ea typeface="標楷體" pitchFamily="65" charset="-120"/>
                <a:sym typeface="Wingdings 2"/>
              </a:rPr>
              <a:t> </a:t>
            </a:r>
            <a:r>
              <a:rPr lang="zh-TW" altLang="en-US" sz="4000" b="1" u="sng" dirty="0" smtClean="0">
                <a:latin typeface="Garamond" pitchFamily="18" charset="0"/>
                <a:ea typeface="標楷體" pitchFamily="65" charset="-120"/>
              </a:rPr>
              <a:t>觀察發作狀況</a:t>
            </a:r>
            <a:r>
              <a:rPr lang="zh-TW" altLang="en-US" sz="4000" dirty="0" smtClean="0">
                <a:latin typeface="Garamond" pitchFamily="18" charset="0"/>
                <a:ea typeface="標楷體" pitchFamily="65" charset="-120"/>
              </a:rPr>
              <a:t>，記錄發作時間、部位及過程</a:t>
            </a:r>
            <a:endParaRPr lang="en-US" altLang="zh-TW" sz="4000" dirty="0" smtClean="0">
              <a:latin typeface="Garamond" pitchFamily="18" charset="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endParaRPr lang="en-US" altLang="zh-TW" sz="4000" dirty="0" smtClean="0">
              <a:latin typeface="Garamond" pitchFamily="18" charset="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4000" b="1" dirty="0" smtClean="0">
                <a:solidFill>
                  <a:srgbClr val="0000CC"/>
                </a:solidFill>
                <a:latin typeface="Garamond" pitchFamily="18" charset="0"/>
                <a:ea typeface="標楷體" pitchFamily="65" charset="-120"/>
              </a:rPr>
              <a:t>不應該：</a:t>
            </a:r>
            <a:endParaRPr lang="en-US" altLang="zh-TW" sz="4000" b="1" dirty="0" smtClean="0">
              <a:solidFill>
                <a:srgbClr val="0000CC"/>
              </a:solidFill>
              <a:latin typeface="Garamond" pitchFamily="18" charset="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zh-TW" sz="4000" b="1" dirty="0" smtClean="0">
                <a:solidFill>
                  <a:srgbClr val="0000CC"/>
                </a:solidFill>
                <a:latin typeface="Garamond" pitchFamily="18" charset="0"/>
                <a:ea typeface="標楷體" pitchFamily="65" charset="-120"/>
                <a:sym typeface="Wingdings 2"/>
              </a:rPr>
              <a:t></a:t>
            </a:r>
            <a:r>
              <a:rPr lang="en-US" altLang="zh-TW" sz="4000" b="1" dirty="0" smtClean="0">
                <a:solidFill>
                  <a:srgbClr val="0000CC"/>
                </a:solidFill>
                <a:latin typeface="Garamond" pitchFamily="18" charset="0"/>
                <a:ea typeface="標楷體" pitchFamily="65" charset="-120"/>
                <a:sym typeface="Wingdings 2"/>
              </a:rPr>
              <a:t> </a:t>
            </a:r>
            <a:r>
              <a:rPr lang="zh-TW" altLang="en-US" sz="4000" dirty="0" smtClean="0">
                <a:latin typeface="Garamond" pitchFamily="18" charset="0"/>
                <a:ea typeface="標楷體" pitchFamily="65" charset="-120"/>
              </a:rPr>
              <a:t>強塞東西入患者口內，以免牙齒脫落或異物斷裂而造成阻塞呼吸道</a:t>
            </a:r>
            <a:endParaRPr lang="en-US" altLang="zh-TW" sz="4000" dirty="0" smtClean="0">
              <a:latin typeface="Garamond" pitchFamily="18" charset="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zh-TW" sz="4000" b="1" dirty="0" smtClean="0">
                <a:solidFill>
                  <a:srgbClr val="0000CC"/>
                </a:solidFill>
                <a:latin typeface="Garamond" pitchFamily="18" charset="0"/>
                <a:ea typeface="標楷體" pitchFamily="65" charset="-120"/>
                <a:sym typeface="Wingdings 2"/>
              </a:rPr>
              <a:t></a:t>
            </a:r>
            <a:r>
              <a:rPr lang="en-US" altLang="zh-TW" sz="4000" b="1" dirty="0" smtClean="0">
                <a:solidFill>
                  <a:srgbClr val="0000CC"/>
                </a:solidFill>
                <a:latin typeface="Garamond" pitchFamily="18" charset="0"/>
                <a:ea typeface="標楷體" pitchFamily="65" charset="-120"/>
                <a:sym typeface="Wingdings 2"/>
              </a:rPr>
              <a:t> </a:t>
            </a:r>
            <a:r>
              <a:rPr lang="zh-TW" altLang="en-US" sz="4000" dirty="0" smtClean="0">
                <a:latin typeface="Garamond" pitchFamily="18" charset="0"/>
                <a:ea typeface="標楷體" pitchFamily="65" charset="-120"/>
              </a:rPr>
              <a:t>強行壓制患者抽搐，以免造成骨骼及肌肉的傷害</a:t>
            </a:r>
            <a:endParaRPr lang="en-US" altLang="zh-TW" sz="4000" dirty="0" smtClean="0">
              <a:latin typeface="Garamond" pitchFamily="18" charset="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zh-TW" sz="4000" b="1" dirty="0" smtClean="0">
                <a:solidFill>
                  <a:srgbClr val="0000CC"/>
                </a:solidFill>
                <a:latin typeface="Garamond" pitchFamily="18" charset="0"/>
                <a:ea typeface="標楷體" pitchFamily="65" charset="-120"/>
                <a:sym typeface="Wingdings 2"/>
              </a:rPr>
              <a:t></a:t>
            </a:r>
            <a:r>
              <a:rPr lang="en-US" altLang="zh-TW" sz="4000" b="1" dirty="0" smtClean="0">
                <a:solidFill>
                  <a:srgbClr val="0000CC"/>
                </a:solidFill>
                <a:latin typeface="Garamond" pitchFamily="18" charset="0"/>
                <a:ea typeface="標楷體" pitchFamily="65" charset="-120"/>
                <a:sym typeface="Wingdings 2"/>
              </a:rPr>
              <a:t> </a:t>
            </a:r>
            <a:r>
              <a:rPr lang="zh-TW" altLang="en-US" sz="4000" dirty="0" smtClean="0">
                <a:solidFill>
                  <a:srgbClr val="2B3616"/>
                </a:solidFill>
                <a:latin typeface="Garamond" pitchFamily="18" charset="0"/>
                <a:ea typeface="標楷體" pitchFamily="65" charset="-120"/>
                <a:sym typeface="Wingdings 2"/>
              </a:rPr>
              <a:t>在患者未完全清醒時餵食或服藥</a:t>
            </a:r>
            <a:r>
              <a:rPr lang="zh-TW" altLang="en-US" sz="4000" dirty="0">
                <a:latin typeface="Garamond" pitchFamily="18" charset="0"/>
                <a:ea typeface="標楷體" pitchFamily="65" charset="-120"/>
              </a:rPr>
              <a:t>，</a:t>
            </a:r>
            <a:r>
              <a:rPr lang="zh-TW" altLang="en-US" sz="4000" dirty="0" smtClean="0">
                <a:latin typeface="Garamond" pitchFamily="18" charset="0"/>
                <a:ea typeface="標楷體" pitchFamily="65" charset="-120"/>
              </a:rPr>
              <a:t>以免嗆到</a:t>
            </a:r>
            <a:endParaRPr lang="en-US" altLang="zh-TW" sz="4000" dirty="0" smtClean="0">
              <a:solidFill>
                <a:srgbClr val="2B3616"/>
              </a:solidFill>
              <a:latin typeface="Garamond" pitchFamily="18" charset="0"/>
              <a:ea typeface="標楷體" pitchFamily="65" charset="-120"/>
              <a:sym typeface="Wingdings 2"/>
            </a:endParaRPr>
          </a:p>
          <a:p>
            <a:pPr marL="630238" indent="-630238">
              <a:buFont typeface="Arial" charset="0"/>
              <a:buNone/>
              <a:defRPr/>
            </a:pPr>
            <a:endParaRPr lang="en-US" altLang="zh-TW" sz="4000" b="1" dirty="0" smtClean="0">
              <a:solidFill>
                <a:srgbClr val="C00000"/>
              </a:solidFill>
              <a:latin typeface="Garamond" pitchFamily="18" charset="0"/>
              <a:ea typeface="標楷體" pitchFamily="65" charset="-120"/>
            </a:endParaRPr>
          </a:p>
          <a:p>
            <a:pPr marL="630238" indent="-630238">
              <a:buFont typeface="Arial" charset="0"/>
              <a:buNone/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Garamond" pitchFamily="18" charset="0"/>
                <a:ea typeface="標楷體" pitchFamily="65" charset="-120"/>
              </a:rPr>
              <a:t>送醫時機：</a:t>
            </a:r>
            <a:endParaRPr lang="en-US" altLang="zh-TW" sz="4000" b="1" dirty="0" smtClean="0">
              <a:solidFill>
                <a:srgbClr val="C00000"/>
              </a:solidFill>
              <a:latin typeface="Garamond" pitchFamily="18" charset="0"/>
              <a:ea typeface="標楷體" pitchFamily="65" charset="-120"/>
            </a:endParaRPr>
          </a:p>
          <a:p>
            <a:pPr marL="630238" indent="-630238">
              <a:buFont typeface="Arial" charset="0"/>
              <a:buNone/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Garamond" pitchFamily="18" charset="0"/>
                <a:ea typeface="標楷體" pitchFamily="65" charset="-120"/>
                <a:sym typeface="Webdings"/>
              </a:rPr>
              <a:t> </a:t>
            </a:r>
            <a:r>
              <a:rPr lang="zh-TW" altLang="en-US" sz="4000" dirty="0" smtClean="0">
                <a:solidFill>
                  <a:srgbClr val="2B3616"/>
                </a:solidFill>
                <a:latin typeface="Garamond" pitchFamily="18" charset="0"/>
                <a:ea typeface="標楷體" pitchFamily="65" charset="-120"/>
                <a:sym typeface="Webdings"/>
              </a:rPr>
              <a:t>大發作抽搐超過</a:t>
            </a:r>
            <a:r>
              <a:rPr lang="en-US" altLang="zh-TW" sz="4000" dirty="0" smtClean="0">
                <a:solidFill>
                  <a:srgbClr val="2B3616"/>
                </a:solidFill>
                <a:latin typeface="Garamond" pitchFamily="18" charset="0"/>
                <a:ea typeface="標楷體" pitchFamily="65" charset="-120"/>
                <a:sym typeface="Webdings"/>
              </a:rPr>
              <a:t>5</a:t>
            </a:r>
            <a:r>
              <a:rPr lang="zh-TW" altLang="en-US" sz="4000" dirty="0" smtClean="0">
                <a:solidFill>
                  <a:srgbClr val="2B3616"/>
                </a:solidFill>
                <a:latin typeface="Garamond" pitchFamily="18" charset="0"/>
                <a:ea typeface="標楷體" pitchFamily="65" charset="-120"/>
                <a:sym typeface="Webdings"/>
              </a:rPr>
              <a:t>分鐘</a:t>
            </a:r>
            <a:endParaRPr lang="en-US" altLang="zh-TW" sz="4000" dirty="0" smtClean="0">
              <a:solidFill>
                <a:srgbClr val="2B3616"/>
              </a:solidFill>
              <a:latin typeface="Garamond" pitchFamily="18" charset="0"/>
              <a:ea typeface="標楷體" pitchFamily="65" charset="-120"/>
              <a:sym typeface="Webdings"/>
            </a:endParaRPr>
          </a:p>
          <a:p>
            <a:pPr marL="630238" indent="-630238">
              <a:buFont typeface="Arial" charset="0"/>
              <a:buNone/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Garamond" pitchFamily="18" charset="0"/>
                <a:ea typeface="標楷體" pitchFamily="65" charset="-120"/>
                <a:sym typeface="Webdings"/>
              </a:rPr>
              <a:t> </a:t>
            </a:r>
            <a:r>
              <a:rPr lang="zh-TW" altLang="en-US" sz="4000" dirty="0" smtClean="0">
                <a:solidFill>
                  <a:srgbClr val="2B3616"/>
                </a:solidFill>
                <a:latin typeface="Garamond" pitchFamily="18" charset="0"/>
                <a:ea typeface="標楷體" pitchFamily="65" charset="-120"/>
                <a:sym typeface="Webdings"/>
              </a:rPr>
              <a:t>局部性發作長達</a:t>
            </a:r>
            <a:r>
              <a:rPr lang="en-US" altLang="zh-TW" sz="4000" dirty="0" smtClean="0">
                <a:solidFill>
                  <a:srgbClr val="2B3616"/>
                </a:solidFill>
                <a:latin typeface="Garamond" pitchFamily="18" charset="0"/>
                <a:ea typeface="標楷體" pitchFamily="65" charset="-120"/>
                <a:sym typeface="Webdings"/>
              </a:rPr>
              <a:t>30</a:t>
            </a:r>
            <a:r>
              <a:rPr lang="zh-TW" altLang="en-US" sz="4000" dirty="0" smtClean="0">
                <a:latin typeface="Garamond" pitchFamily="18" charset="0"/>
                <a:ea typeface="標楷體" pitchFamily="65" charset="-120"/>
                <a:sym typeface="Webdings"/>
              </a:rPr>
              <a:t>分鐘以上</a:t>
            </a:r>
            <a:endParaRPr lang="en-US" altLang="zh-TW" sz="4000" dirty="0" smtClean="0">
              <a:latin typeface="Garamond" pitchFamily="18" charset="0"/>
              <a:ea typeface="標楷體" pitchFamily="65" charset="-120"/>
              <a:sym typeface="Webdings"/>
            </a:endParaRPr>
          </a:p>
          <a:p>
            <a:pPr marL="630238" indent="-630238">
              <a:buFont typeface="Arial" charset="0"/>
              <a:buNone/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Garamond" pitchFamily="18" charset="0"/>
                <a:ea typeface="標楷體" pitchFamily="65" charset="-120"/>
                <a:sym typeface="Webdings"/>
              </a:rPr>
              <a:t> </a:t>
            </a:r>
            <a:r>
              <a:rPr lang="zh-TW" altLang="en-US" sz="4000" dirty="0" smtClean="0">
                <a:solidFill>
                  <a:srgbClr val="2B3616"/>
                </a:solidFill>
                <a:latin typeface="Garamond" pitchFamily="18" charset="0"/>
                <a:ea typeface="標楷體" pitchFamily="65" charset="-120"/>
                <a:sym typeface="Webdings"/>
              </a:rPr>
              <a:t>一天內有兩次大發作、或多次伴有意識不清的癲癇發作</a:t>
            </a:r>
            <a:endParaRPr lang="en-US" altLang="zh-TW" sz="4000" dirty="0" smtClean="0">
              <a:solidFill>
                <a:srgbClr val="2B3616"/>
              </a:solidFill>
              <a:latin typeface="Garamond" pitchFamily="18" charset="0"/>
              <a:ea typeface="標楷體" pitchFamily="65" charset="-120"/>
              <a:sym typeface="Webdings"/>
            </a:endParaRPr>
          </a:p>
          <a:p>
            <a:pPr marL="630238" indent="-630238">
              <a:buFont typeface="Arial" charset="0"/>
              <a:buNone/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Garamond" pitchFamily="18" charset="0"/>
                <a:ea typeface="標楷體" pitchFamily="65" charset="-120"/>
                <a:sym typeface="Webdings"/>
              </a:rPr>
              <a:t> </a:t>
            </a:r>
            <a:r>
              <a:rPr lang="zh-TW" altLang="en-US" sz="4000" dirty="0" smtClean="0">
                <a:solidFill>
                  <a:srgbClr val="2B3616"/>
                </a:solidFill>
                <a:latin typeface="Garamond" pitchFamily="18" charset="0"/>
                <a:ea typeface="標楷體" pitchFamily="65" charset="-120"/>
                <a:sym typeface="Webdings"/>
              </a:rPr>
              <a:t>癲癇發作型態異於往常</a:t>
            </a:r>
            <a:endParaRPr lang="en-US" altLang="zh-TW" sz="4000" dirty="0" smtClean="0">
              <a:solidFill>
                <a:srgbClr val="2B3616"/>
              </a:solidFill>
              <a:latin typeface="Garamond" pitchFamily="18" charset="0"/>
              <a:ea typeface="標楷體" pitchFamily="65" charset="-120"/>
              <a:sym typeface="Webdings"/>
            </a:endParaRPr>
          </a:p>
          <a:p>
            <a:pPr marL="630238" indent="-630238">
              <a:buFont typeface="Arial" charset="0"/>
              <a:buNone/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Garamond" pitchFamily="18" charset="0"/>
                <a:ea typeface="標楷體" pitchFamily="65" charset="-120"/>
                <a:sym typeface="Webdings"/>
              </a:rPr>
              <a:t> </a:t>
            </a:r>
            <a:r>
              <a:rPr lang="zh-TW" altLang="en-US" sz="4000" dirty="0" smtClean="0">
                <a:solidFill>
                  <a:srgbClr val="2B3616"/>
                </a:solidFill>
                <a:latin typeface="Garamond" pitchFamily="18" charset="0"/>
                <a:ea typeface="標楷體" pitchFamily="65" charset="-120"/>
                <a:sym typeface="Webdings"/>
              </a:rPr>
              <a:t>癲癇發作時導致呼吸困難、身體受傷，患者有糖尿病或懷孕</a:t>
            </a:r>
            <a:endParaRPr lang="zh-TW" altLang="en-US" sz="4000" dirty="0" smtClean="0">
              <a:latin typeface="Garamond" pitchFamily="18" charset="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629275" y="1327513"/>
            <a:ext cx="21869400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癲癇發作的緊急處理</a:t>
            </a:r>
          </a:p>
        </p:txBody>
      </p:sp>
      <p:pic>
        <p:nvPicPr>
          <p:cNvPr id="2053" name="Picture 2" descr="CGEC-slide"/>
          <p:cNvPicPr>
            <a:picLocks noChangeAspect="1" noChangeArrowheads="1"/>
          </p:cNvPicPr>
          <p:nvPr/>
        </p:nvPicPr>
        <p:blipFill>
          <a:blip r:embed="rId3"/>
          <a:srcRect t="55302" b="-2"/>
          <a:stretch>
            <a:fillRect/>
          </a:stretch>
        </p:blipFill>
        <p:spPr bwMode="auto">
          <a:xfrm>
            <a:off x="0" y="19291300"/>
            <a:ext cx="33483550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11941175" y="19266695"/>
            <a:ext cx="9773335" cy="5576093"/>
          </a:xfrm>
          <a:prstGeom prst="cloudCallout">
            <a:avLst>
              <a:gd name="adj1" fmla="val -88233"/>
              <a:gd name="adj2" fmla="val -35335"/>
            </a:avLst>
          </a:prstGeom>
          <a:gradFill flip="none" rotWithShape="1">
            <a:gsLst>
              <a:gs pos="0">
                <a:srgbClr val="FFCCFF"/>
              </a:gs>
              <a:gs pos="833">
                <a:srgbClr val="FFCCFF"/>
              </a:gs>
              <a:gs pos="85000">
                <a:srgbClr val="FFCCFF"/>
              </a:gs>
              <a:gs pos="100000">
                <a:srgbClr val="FFCCFF"/>
              </a:gs>
              <a:gs pos="4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1251165" y="20197381"/>
            <a:ext cx="9188270" cy="397031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lumMod val="40000"/>
                <a:lumOff val="60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2135188" indent="-85725">
              <a:defRPr/>
            </a:pPr>
            <a:r>
              <a:rPr lang="zh-TW" altLang="en-US" dirty="0">
                <a:solidFill>
                  <a:srgbClr val="FF0000"/>
                </a:solidFill>
                <a:sym typeface="Webdings"/>
              </a:rPr>
              <a:t></a:t>
            </a:r>
            <a:r>
              <a:rPr lang="en-US" altLang="zh-TW" dirty="0">
                <a:sym typeface="Webdings"/>
              </a:rPr>
              <a:t> 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温馨小提醒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癲癇急救指示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): </a:t>
            </a:r>
          </a:p>
          <a:p>
            <a:pPr marL="3049588" indent="733425">
              <a:buFont typeface="Wingdings" pitchFamily="2" charset="2"/>
              <a:buChar char="l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保護頭部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3049588" indent="733425">
              <a:buFont typeface="Wingdings" pitchFamily="2" charset="2"/>
              <a:buChar char="l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不要抑制發作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3049588" indent="733425">
              <a:buFont typeface="Wingdings" pitchFamily="2" charset="2"/>
              <a:buChar char="l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勿把物件放口中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3049588" indent="733425">
              <a:buFont typeface="Wingdings" pitchFamily="2" charset="2"/>
              <a:buChar char="l"/>
              <a:defRPr/>
            </a:pP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側臥好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呼吸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3049588" indent="733425">
              <a:buFont typeface="Wingdings" pitchFamily="2" charset="2"/>
              <a:buChar char="l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持續發作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救護車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8675" y="12111038"/>
            <a:ext cx="11325225" cy="71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文字方塊 13"/>
          <p:cNvSpPr txBox="1">
            <a:spLocks noChangeArrowheads="1"/>
          </p:cNvSpPr>
          <p:nvPr/>
        </p:nvSpPr>
        <p:spPr bwMode="auto">
          <a:xfrm>
            <a:off x="23675975" y="14866938"/>
            <a:ext cx="21780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4000" b="1">
                <a:solidFill>
                  <a:srgbClr val="FF0000"/>
                </a:solidFill>
                <a:sym typeface="Wingdings 2" pitchFamily="18" charset="2"/>
              </a:rPr>
              <a:t></a:t>
            </a:r>
            <a:endParaRPr lang="zh-TW" altLang="en-US" sz="14000" b="1">
              <a:solidFill>
                <a:srgbClr val="FF0000"/>
              </a:solidFill>
            </a:endParaRPr>
          </a:p>
        </p:txBody>
      </p:sp>
      <p:sp>
        <p:nvSpPr>
          <p:cNvPr id="2060" name="文字方塊 12"/>
          <p:cNvSpPr txBox="1">
            <a:spLocks noChangeArrowheads="1"/>
          </p:cNvSpPr>
          <p:nvPr/>
        </p:nvSpPr>
        <p:spPr bwMode="auto">
          <a:xfrm>
            <a:off x="18786475" y="12333288"/>
            <a:ext cx="6534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Char char="¿"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 當病人牙關緊閉時，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請勿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強行撬開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   牙關，以免牙齒脫落阻塞呼吸道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 不要放壓舌板或硬物入口中</a:t>
            </a: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61" name="文字方塊 14"/>
          <p:cNvSpPr txBox="1">
            <a:spLocks noChangeArrowheads="1"/>
          </p:cNvSpPr>
          <p:nvPr/>
        </p:nvSpPr>
        <p:spPr bwMode="auto">
          <a:xfrm>
            <a:off x="25453975" y="12333288"/>
            <a:ext cx="4267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Char char="¿"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 在病人未完全清醒前，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請勿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   餵食及服藥</a:t>
            </a:r>
          </a:p>
        </p:txBody>
      </p:sp>
      <p:sp>
        <p:nvSpPr>
          <p:cNvPr id="2062" name="文字方塊 15"/>
          <p:cNvSpPr txBox="1">
            <a:spLocks noChangeArrowheads="1"/>
          </p:cNvSpPr>
          <p:nvPr/>
        </p:nvSpPr>
        <p:spPr bwMode="auto">
          <a:xfrm>
            <a:off x="25587325" y="18200688"/>
            <a:ext cx="49784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Char char="¿"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請勿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強行約束發作的病人，以免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   造成傷害</a:t>
            </a:r>
          </a:p>
        </p:txBody>
      </p:sp>
      <p:pic>
        <p:nvPicPr>
          <p:cNvPr id="2063" name="Picture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8576925" y="4510088"/>
            <a:ext cx="11247438" cy="7334250"/>
          </a:xfrm>
          <a:noFill/>
        </p:spPr>
      </p:pic>
      <p:sp>
        <p:nvSpPr>
          <p:cNvPr id="2064" name="文字方塊 11"/>
          <p:cNvSpPr txBox="1">
            <a:spLocks noChangeArrowheads="1"/>
          </p:cNvSpPr>
          <p:nvPr/>
        </p:nvSpPr>
        <p:spPr bwMode="auto">
          <a:xfrm>
            <a:off x="23587075" y="6954838"/>
            <a:ext cx="16446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4000" b="1">
                <a:solidFill>
                  <a:srgbClr val="FF0000"/>
                </a:solidFill>
                <a:sym typeface="Wingdings 2" pitchFamily="18" charset="2"/>
              </a:rPr>
              <a:t></a:t>
            </a:r>
            <a:endParaRPr lang="zh-TW" altLang="en-US" sz="14000" b="1">
              <a:solidFill>
                <a:srgbClr val="FF0000"/>
              </a:solidFill>
            </a:endParaRPr>
          </a:p>
        </p:txBody>
      </p:sp>
      <p:sp>
        <p:nvSpPr>
          <p:cNvPr id="2065" name="文字方塊 16"/>
          <p:cNvSpPr txBox="1">
            <a:spLocks noChangeArrowheads="1"/>
          </p:cNvSpPr>
          <p:nvPr/>
        </p:nvSpPr>
        <p:spPr bwMode="auto">
          <a:xfrm flipH="1">
            <a:off x="18430875" y="13000038"/>
            <a:ext cx="1682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066" name="文字方塊 17"/>
          <p:cNvSpPr txBox="1">
            <a:spLocks noChangeArrowheads="1"/>
          </p:cNvSpPr>
          <p:nvPr/>
        </p:nvSpPr>
        <p:spPr bwMode="auto">
          <a:xfrm>
            <a:off x="18875375" y="4776788"/>
            <a:ext cx="31559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Char char=""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 保持冷靜</a:t>
            </a:r>
            <a:endParaRPr lang="en-US" altLang="zh-TW" sz="2000" b="1">
              <a:latin typeface="標楷體" pitchFamily="65" charset="-120"/>
              <a:ea typeface="標楷體" pitchFamily="65" charset="-120"/>
              <a:sym typeface="Wingdings 2" pitchFamily="18" charset="2"/>
            </a:endParaRPr>
          </a:p>
          <a:p>
            <a:pPr>
              <a:buFont typeface="Wingdings 2" pitchFamily="18" charset="2"/>
              <a:buChar char=""/>
            </a:pPr>
            <a:r>
              <a:rPr lang="en-US" altLang="zh-TW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 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維持呼吸道通暢</a:t>
            </a:r>
            <a:endParaRPr lang="en-US" altLang="zh-TW" sz="2000" b="1">
              <a:latin typeface="標楷體" pitchFamily="65" charset="-120"/>
              <a:ea typeface="標楷體" pitchFamily="65" charset="-120"/>
              <a:sym typeface="Wingdings 2" pitchFamily="18" charset="2"/>
            </a:endParaRPr>
          </a:p>
          <a:p>
            <a:pPr>
              <a:buFont typeface="Wingdings 2" pitchFamily="18" charset="2"/>
              <a:buChar char=""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 協助半趴以免嗆到</a:t>
            </a:r>
            <a:endParaRPr lang="en-US" altLang="zh-TW" sz="2000" b="1">
              <a:latin typeface="標楷體" pitchFamily="65" charset="-120"/>
              <a:ea typeface="標楷體" pitchFamily="65" charset="-120"/>
              <a:sym typeface="Wingdings 2" pitchFamily="18" charset="2"/>
            </a:endParaRPr>
          </a:p>
          <a:p>
            <a:pPr>
              <a:buFont typeface="Wingdings 2" pitchFamily="18" charset="2"/>
              <a:buChar char=""/>
            </a:pPr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67" name="文字方塊 18"/>
          <p:cNvSpPr txBox="1">
            <a:spLocks noChangeArrowheads="1"/>
          </p:cNvSpPr>
          <p:nvPr/>
        </p:nvSpPr>
        <p:spPr bwMode="auto">
          <a:xfrm>
            <a:off x="25231725" y="4821238"/>
            <a:ext cx="4311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Char char=""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 注意癲癇發作持續時間</a:t>
            </a:r>
            <a:endParaRPr lang="en-US" altLang="zh-TW" sz="2000" b="1">
              <a:latin typeface="標楷體" pitchFamily="65" charset="-120"/>
              <a:ea typeface="標楷體" pitchFamily="65" charset="-120"/>
              <a:sym typeface="Wingdings 2" pitchFamily="18" charset="2"/>
            </a:endParaRPr>
          </a:p>
          <a:p>
            <a:pPr>
              <a:buFont typeface="Wingdings 2" pitchFamily="18" charset="2"/>
              <a:buChar char=""/>
            </a:pPr>
            <a:r>
              <a:rPr lang="en-US" altLang="zh-TW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 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留意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觀察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病人發作情形並詳加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記錄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Wingdings 2" pitchFamily="18" charset="2"/>
            </a:endParaRPr>
          </a:p>
        </p:txBody>
      </p:sp>
      <p:sp>
        <p:nvSpPr>
          <p:cNvPr id="2068" name="文字方塊 20"/>
          <p:cNvSpPr txBox="1">
            <a:spLocks noChangeArrowheads="1"/>
          </p:cNvSpPr>
          <p:nvPr/>
        </p:nvSpPr>
        <p:spPr bwMode="auto">
          <a:xfrm>
            <a:off x="25276175" y="11088688"/>
            <a:ext cx="4445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Char char=""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 取下約束的東西，如眼鏡、領帶、</a:t>
            </a:r>
            <a:endParaRPr lang="en-US" altLang="zh-TW" sz="2000" b="1">
              <a:latin typeface="標楷體" pitchFamily="65" charset="-120"/>
              <a:ea typeface="標楷體" pitchFamily="65" charset="-120"/>
              <a:sym typeface="Wingdings 2" pitchFamily="18" charset="2"/>
            </a:endParaRPr>
          </a:p>
          <a:p>
            <a:r>
              <a:rPr lang="zh-TW" altLang="en-US" sz="2000" b="1">
                <a:latin typeface="標楷體" pitchFamily="65" charset="-120"/>
                <a:ea typeface="標楷體" pitchFamily="65" charset="-120"/>
                <a:sym typeface="Wingdings 2" pitchFamily="18" charset="2"/>
              </a:rPr>
              <a:t>  緊身衣物，並解開衣領</a:t>
            </a:r>
            <a:endParaRPr lang="en-US" altLang="zh-TW" sz="2000" b="1">
              <a:latin typeface="標楷體" pitchFamily="65" charset="-120"/>
              <a:ea typeface="標楷體" pitchFamily="65" charset="-120"/>
              <a:sym typeface="Wingdings 2" pitchFamily="18" charset="2"/>
            </a:endParaRPr>
          </a:p>
        </p:txBody>
      </p:sp>
      <p:pic>
        <p:nvPicPr>
          <p:cNvPr id="2069" name="圖片 20" descr="癲癇LOGO-6.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76238"/>
            <a:ext cx="64865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301</Words>
  <Application>Microsoft Office PowerPoint</Application>
  <PresentationFormat>自訂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Calibri</vt:lpstr>
      <vt:lpstr>新細明體</vt:lpstr>
      <vt:lpstr>Arial</vt:lpstr>
      <vt:lpstr>Garamond</vt:lpstr>
      <vt:lpstr>標楷體</vt:lpstr>
      <vt:lpstr>Wingdings 2</vt:lpstr>
      <vt:lpstr>Webdings</vt:lpstr>
      <vt:lpstr>Office 佈景主題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stor</cp:lastModifiedBy>
  <cp:revision>133</cp:revision>
  <cp:lastPrinted>2015-05-15T06:36:16Z</cp:lastPrinted>
  <dcterms:created xsi:type="dcterms:W3CDTF">2012-04-12T06:56:09Z</dcterms:created>
  <dcterms:modified xsi:type="dcterms:W3CDTF">2016-12-23T07:51:31Z</dcterms:modified>
</cp:coreProperties>
</file>