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33483550" cy="24842788"/>
  <p:notesSz cx="7099300" cy="10234613"/>
  <p:defaultTextStyle>
    <a:defPPr>
      <a:defRPr lang="zh-TW"/>
    </a:defPPr>
    <a:lvl1pPr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1316038" indent="-8588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2632075" indent="-1717675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3949700" indent="-2578100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5265738" indent="-34369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CC00FF"/>
    <a:srgbClr val="008000"/>
    <a:srgbClr val="2B3616"/>
    <a:srgbClr val="00CC00"/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68" autoAdjust="0"/>
    <p:restoredTop sz="98839" autoAdjust="0"/>
  </p:normalViewPr>
  <p:slideViewPr>
    <p:cSldViewPr>
      <p:cViewPr>
        <p:scale>
          <a:sx n="25" d="100"/>
          <a:sy n="25" d="100"/>
        </p:scale>
        <p:origin x="-954" y="-6"/>
      </p:cViewPr>
      <p:guideLst>
        <p:guide orient="horz" pos="7825"/>
        <p:guide pos="105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8863F-62D2-4482-AB1E-D57293EEF141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CD031-77BB-455B-8AD7-072460D181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50D4838-AFCB-430D-BB26-551A3AC34EEC}" type="datetimeFigureOut">
              <a:rPr lang="zh-TW" altLang="en-US"/>
              <a:pPr>
                <a:defRPr/>
              </a:pPr>
              <a:t>2017/2/9</a:t>
            </a:fld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66763"/>
            <a:ext cx="5175250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DAE29AE-D744-4956-92E9-33DD201277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1267" y="7717367"/>
            <a:ext cx="28461018" cy="532509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22533" y="14077580"/>
            <a:ext cx="23438486" cy="63487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5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66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0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1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ADBA-AB30-4534-BECD-E92AA6776E76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24542-39AE-40BB-8B59-211A305984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639D-9DC0-42B4-8C6B-B6F077433E9B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6DA1-7583-43AE-9628-6AC61F9C78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07963" y="3967946"/>
            <a:ext cx="15422195" cy="8458049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740" y="3967946"/>
            <a:ext cx="45720161" cy="8458049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15B9-62A0-4BEF-8667-BFA8B5B5F0AF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1945-3965-40D1-BABA-B9129A14DC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A53F-C9E7-46D0-A755-35A342843605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EC28-362C-4C9C-AE13-411DDB0B67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44971" y="15963794"/>
            <a:ext cx="28461018" cy="4934053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44971" y="10529435"/>
            <a:ext cx="28461018" cy="5434358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1673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3347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5020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6694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836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90041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171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E8CC-2633-4D1F-810A-DBB9166BCEC7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B3DB-022D-46BC-8702-3E0D4C4253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742" y="23129096"/>
            <a:ext cx="30571180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558980" y="23129096"/>
            <a:ext cx="30571177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F586-FC41-4A7A-AC00-97C7716029F1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EBDE-4E48-4ABB-B886-CD49235D77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78" y="994863"/>
            <a:ext cx="30135196" cy="414046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74179" y="5560876"/>
            <a:ext cx="14794382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74179" y="7878384"/>
            <a:ext cx="14794382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7009181" y="5560876"/>
            <a:ext cx="14800194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7009181" y="7878384"/>
            <a:ext cx="14800194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6CE6-02DA-458B-8DEC-7AEE559D8912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BB80-99EE-4A46-9309-5C56D5BFBC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E059-6AEE-4231-B3DF-E0B3761B6A9B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572A8-E3B7-4E99-B967-777AC646CA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5946-D6F7-4E90-A659-467DCBB6B071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71EC-9DAB-422B-A299-D09B0F654D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80" y="989111"/>
            <a:ext cx="11015858" cy="420947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1139" y="989113"/>
            <a:ext cx="18718234" cy="21202631"/>
          </a:xfrm>
        </p:spPr>
        <p:txBody>
          <a:bodyPr/>
          <a:lstStyle>
            <a:lvl1pPr>
              <a:defRPr sz="9200"/>
            </a:lvl1pPr>
            <a:lvl2pPr>
              <a:defRPr sz="81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74180" y="5198585"/>
            <a:ext cx="11015858" cy="16993159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DE8E-76ED-4BDC-9EDB-8259B32E3E3F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83B5-7124-4670-8891-F4CCD07C98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63011" y="17389953"/>
            <a:ext cx="20090130" cy="205298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563011" y="2219750"/>
            <a:ext cx="20090130" cy="14905673"/>
          </a:xfrm>
        </p:spPr>
        <p:txBody>
          <a:bodyPr rtlCol="0">
            <a:normAutofit/>
          </a:bodyPr>
          <a:lstStyle>
            <a:lvl1pPr marL="0" indent="0">
              <a:buNone/>
              <a:defRPr sz="9200"/>
            </a:lvl1pPr>
            <a:lvl2pPr marL="1316736" indent="0">
              <a:buNone/>
              <a:defRPr sz="8100"/>
            </a:lvl2pPr>
            <a:lvl3pPr marL="2633472" indent="0">
              <a:buNone/>
              <a:defRPr sz="6900"/>
            </a:lvl3pPr>
            <a:lvl4pPr marL="3950208" indent="0">
              <a:buNone/>
              <a:defRPr sz="5800"/>
            </a:lvl4pPr>
            <a:lvl5pPr marL="5266944" indent="0">
              <a:buNone/>
              <a:defRPr sz="5800"/>
            </a:lvl5pPr>
            <a:lvl6pPr marL="6583680" indent="0">
              <a:buNone/>
              <a:defRPr sz="5800"/>
            </a:lvl6pPr>
            <a:lvl7pPr marL="7900416" indent="0">
              <a:buNone/>
              <a:defRPr sz="5800"/>
            </a:lvl7pPr>
            <a:lvl8pPr marL="9217152" indent="0">
              <a:buNone/>
              <a:defRPr sz="5800"/>
            </a:lvl8pPr>
            <a:lvl9pPr marL="10533888" indent="0">
              <a:buNone/>
              <a:defRPr sz="5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63011" y="19442934"/>
            <a:ext cx="20090130" cy="2915576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622B-7FBD-4FB4-8D9D-9B4B7B4ED67E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943F-6133-4D17-BE93-689BDB6735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674813" y="993775"/>
            <a:ext cx="30133925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674813" y="5795963"/>
            <a:ext cx="30133925" cy="163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7481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l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D702EB-A705-4043-9361-5F1E51E85D8E}" type="datetimeFigureOut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441113" y="23025100"/>
            <a:ext cx="1060132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ct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99506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F7617B-3BCD-491D-BD8C-6B2F4871D4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32075" rtl="0" eaLnBrk="0" fontAlgn="base" hangingPunct="0">
        <a:spcBef>
          <a:spcPct val="0"/>
        </a:spcBef>
        <a:spcAft>
          <a:spcPct val="0"/>
        </a:spcAft>
        <a:defRPr sz="12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987425" indent="-9874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38363" indent="-8223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290888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08513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4550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42048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558784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520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2256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673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3347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5020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66944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8368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0041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3388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Picture 2" descr="E:\2012\2012一般海報\癲癇治療病友會.jpg"/>
          <p:cNvPicPr>
            <a:picLocks noChangeAspect="1" noChangeArrowheads="1"/>
          </p:cNvPicPr>
          <p:nvPr/>
        </p:nvPicPr>
        <p:blipFill>
          <a:blip r:embed="rId2"/>
          <a:srcRect t="7019"/>
          <a:stretch>
            <a:fillRect/>
          </a:stretch>
        </p:blipFill>
        <p:spPr bwMode="auto">
          <a:xfrm>
            <a:off x="3175" y="0"/>
            <a:ext cx="33480375" cy="2484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5629275" y="1327513"/>
            <a:ext cx="21869400" cy="2092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1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抗癲癇藥物簡介與使用通則</a:t>
            </a:r>
            <a:endParaRPr lang="zh-TW" altLang="en-US" sz="1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539875" y="4731544"/>
            <a:ext cx="14801850" cy="1726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癲癇藥的歷史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癲癇是很古老的疾病，但直到十九世紀中葉才開始有英國醫生使用溴化鉀治療癲癇。到了二十世紀初，幾種老藥如癲通、帝拔癲、癲能停等等被用來治療癲癇。此後數十年來，各種新式抗癲癇藥如雨後春筍般出現，包括赦癲易，樂命達，鎮頑癲，妥泰，概別癲，除癲達，優閒等，俗稱「新藥」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endParaRPr lang="zh-TW" altLang="en-US" sz="3600" dirty="0" smtClean="0">
              <a:latin typeface="Garamond" pitchFamily="18" charset="0"/>
              <a:ea typeface="標楷體" pitchFamily="65" charset="-120"/>
            </a:endParaRPr>
          </a:p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老藥與新藥各有優缺點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所謂新藥並不一定代表藥效就比較好，而是廣泛而言副作用較少，且適用於某些老藥較難控制的特殊癲癇。老藥除了較便宜外，醫師也累積了較多經驗；此外有些老藥有靜脈注射劑型，可以用於治療急性癲癇或癲癇重積狀態，並可監測血中濃度，這是大部分新藥所欠缺的特點。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沒有單一藥物能良好的控制所有型態癲癇，醫師得針對每個病人的需求作最好的處方。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endParaRPr lang="zh-TW" altLang="en-US" sz="3600" dirty="0" smtClean="0">
              <a:latin typeface="Garamond" pitchFamily="18" charset="0"/>
              <a:ea typeface="標楷體" pitchFamily="65" charset="-120"/>
            </a:endParaRPr>
          </a:p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各種型態癲癇的用藥原則也不同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抗癲癇藥物依據其藥理作用機轉，可以分為鈉離子阻斷劑、丁氨基酪酸受體促進劑、鈣離子阻斷劑、谷氨酸鹽阻斷劑、突觸小泡拮抗劑，以及研發中的鉀離子阻斷劑等等。醫生會搭配不同作用機轉的抗癲癇藥以治療癲癇。癲癇主要可分作部份型癲癇與廣泛性癲癇兩大類，部分型癲癇的首選藥物包括癲通，癲能停，除癲達，優閒；而廣泛型癲癇的首選藥物則以帝拔癲，樂命達，妥泰為主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endParaRPr lang="zh-TW" altLang="en-US" sz="3600" dirty="0" smtClean="0">
              <a:latin typeface="Garamond" pitchFamily="18" charset="0"/>
              <a:ea typeface="標楷體" pitchFamily="65" charset="-120"/>
            </a:endParaRPr>
          </a:p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治療癲癇需全面考量、因人而異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有些抗癲癇藥有較強的鎮靜效果，甚至影響認知記憶功能，如苯巴比妥，癲能停，鎮靜劑，妥泰。例如妥泰有報導可能影響語言功能，用於學齡中甚至有學習障礙的小孩就要注意。優閒則可能出現情緒失控，脾氣暴躁等現象。體重方面，帝拔癲通常會使體重增加，相反的，妥泰的副作用是會使體重下降，對在意體重的人須謹慎使用。其他跟外觀或體質相關的如帝拔癲容易落髮；癲能停會增加青春痘或使面容變粗糙，且長期可能導致齒齦增生；帝拔癲與樂命達則可能引起顫抖症。</a:t>
            </a:r>
            <a:endParaRPr lang="zh-TW" altLang="en-US" sz="3600" dirty="0"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7230725" y="4864894"/>
            <a:ext cx="14801850" cy="1726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因此臨床醫師除了藥效，還需考慮抗癲癇藥的特性。例如對於脾氣暴躁或有憂鬱傾向的病人，帝拔癲、癲通、樂命達都兼有情緒穩定的效果；選擇帝拔癲或妥泰可以同時預防偏頭痛；至於肥胖的癲癇病人則可以考慮妥泰以降低體重。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在婦女方面就更複雜些。大部分的抗癲癇藥會增加身體荷爾蒙的代謝，而使避孕藥的效果變差；而懷孕後由於體內水分增加，又常導致抗癲癇藥濃度下降。最重要的，在懷孕期間服用帝拔癲會大幅增加致畸胎率（接近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10%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），因此育齡癲癇症婦女除非只有帝拔癲能控制，否則盡量避免使用。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endParaRPr lang="zh-TW" altLang="en-US" sz="3600" dirty="0" smtClean="0">
              <a:latin typeface="Garamond" pitchFamily="18" charset="0"/>
              <a:ea typeface="標楷體" pitchFamily="65" charset="-120"/>
            </a:endParaRPr>
          </a:p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癲癇用藥需考慮與其它用藥的交互作用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癲癇藥物與其他藥物的交互作用相當複雜，尤其可見於併用多科藥物的老年病人。大部分癲癇藥物由肝臟代謝，像苯巴比妥、癲能停、癲通、除癲達、樂命達，妥泰等會增加肝臟代謝酵素的能力，降低其他抗癲癇藥的血中濃度；相反的帝拔癲會抑制肝臟代謝酵素的能力，而造成其他抗癲癇藥物濃度上升，增加藥物中毒的危險。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同樣的，抗癲癇藥物與精神病藥物、抗憂鬱藥物、某些止痛藥與抗生素、抗心律不整藥物、麻醉藥等也會引起程度不等的交互作用。最明顯的例子是同時使用癲能停與抗凝血藥物可邁丁的病人，起初癲能停和血液中白蛋白結合，造成血中可邁丁的濃度上升；接下來因為增進肝臟酵素的功能，又會使可邁丁濃度下降，難以發揮藥效。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另外幾種抗癲癇藥主要由腎臟代謝：鎮頑癲、妥泰、優閒、赦癲易。肝炎甚至肝硬化患者可以先選擇由腎臟代謝的抗癲癇藥；而腎功能不全的病人使用抗癲癇藥時有時需減量，或在洗腎後補足其劑量。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r>
              <a:rPr lang="zh-TW" altLang="en-US" sz="3600" b="1" u="sng" dirty="0" smtClean="0">
                <a:latin typeface="Garamond" pitchFamily="18" charset="0"/>
                <a:ea typeface="標楷體" pitchFamily="65" charset="-120"/>
              </a:rPr>
              <a:t>結論</a:t>
            </a:r>
          </a:p>
          <a:p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近年來由於抗癲癇藥的的快速發展，給予臨床醫師更多選擇，卻也增加了給藥的複雜度。醫師必須通盤考慮每位患者的狀況，特別是某些特殊族群（如懷孕婦女、幼童與老年人）。病人要告知詳細的過去病史與目前服用的藥物資料，才能讓醫師做出最正確的判斷，達到最佳治療效果。</a:t>
            </a:r>
            <a:endParaRPr lang="zh-TW" altLang="en-US" sz="3600" dirty="0">
              <a:latin typeface="Garamond" pitchFamily="18" charset="0"/>
              <a:ea typeface="標楷體" pitchFamily="65" charset="-120"/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0" y="22486938"/>
            <a:ext cx="33483550" cy="2355850"/>
            <a:chOff x="0" y="22486938"/>
            <a:chExt cx="33483550" cy="2355850"/>
          </a:xfrm>
        </p:grpSpPr>
        <p:pic>
          <p:nvPicPr>
            <p:cNvPr id="11" name="Picture 2" descr="E:\2012\2012一般海報\癲癇治療病友會.jpg"/>
            <p:cNvPicPr>
              <a:picLocks noChangeAspect="1" noChangeArrowheads="1"/>
            </p:cNvPicPr>
            <p:nvPr/>
          </p:nvPicPr>
          <p:blipFill>
            <a:blip r:embed="rId2"/>
            <a:srcRect t="11752" r="29550" b="79431"/>
            <a:stretch>
              <a:fillRect/>
            </a:stretch>
          </p:blipFill>
          <p:spPr bwMode="auto">
            <a:xfrm>
              <a:off x="0" y="22486938"/>
              <a:ext cx="33483550" cy="2355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內容版面配置區 12" descr="癲癇LOGO-6.6.JPG"/>
            <p:cNvPicPr>
              <a:picLocks noChangeAspect="1"/>
            </p:cNvPicPr>
            <p:nvPr/>
          </p:nvPicPr>
          <p:blipFill>
            <a:blip r:embed="rId3"/>
            <a:srcRect t="28522" b="30226"/>
            <a:stretch>
              <a:fillRect/>
            </a:stretch>
          </p:blipFill>
          <p:spPr bwMode="auto">
            <a:xfrm>
              <a:off x="13185775" y="22822694"/>
              <a:ext cx="6486525" cy="142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11</Words>
  <Application>Microsoft Office PowerPoint</Application>
  <PresentationFormat>自訂</PresentationFormat>
  <Paragraphs>23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stor</cp:lastModifiedBy>
  <cp:revision>195</cp:revision>
  <cp:lastPrinted>2015-05-15T06:36:16Z</cp:lastPrinted>
  <dcterms:created xsi:type="dcterms:W3CDTF">2012-04-12T06:56:09Z</dcterms:created>
  <dcterms:modified xsi:type="dcterms:W3CDTF">2017-02-09T06:42:31Z</dcterms:modified>
</cp:coreProperties>
</file>