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8" r:id="rId4"/>
    <p:sldId id="269" r:id="rId5"/>
    <p:sldId id="280" r:id="rId6"/>
    <p:sldId id="278" r:id="rId7"/>
    <p:sldId id="271" r:id="rId8"/>
    <p:sldId id="272" r:id="rId9"/>
    <p:sldId id="276" r:id="rId10"/>
    <p:sldId id="273" r:id="rId11"/>
    <p:sldId id="277" r:id="rId12"/>
    <p:sldId id="266" r:id="rId13"/>
    <p:sldId id="27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3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14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21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4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5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6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3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3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9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4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9E43D0-C062-4F97-8E2C-EB5DFF49D1E7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CC96D3-B704-4DA6-9AF7-F3F1AD4BFF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跨領域團隊照護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高血磷治療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20220324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81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Ferric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citrate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500mg/cap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2125014"/>
            <a:ext cx="10058400" cy="3744080"/>
          </a:xfrm>
        </p:spPr>
        <p:txBody>
          <a:bodyPr/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Hyperphosphatemia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patients with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CKD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receiving dialysis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Initial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2g orally (420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 ferric iron) 3 times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daily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Maintenance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Increase or decrease dose by 1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g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(ferric iron 210 mg to 420 mg) as needed at 1-week or longer intervals to achieve target serum phosphorus levels (maximum dose: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12g [ferric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iron 2,520 mg] daily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Swallow tablets whole; do not crush or chew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effect :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Darkening of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stools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diarrhea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constipation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nausea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Iron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supplements: Patients receiving parenteral iron supplementation may require a dose reduction or discontinuation when ferric citrate is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initiated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8" y="-25757"/>
            <a:ext cx="2906332" cy="21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Phosphate binders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32089"/>
              </p:ext>
            </p:extLst>
          </p:nvPr>
        </p:nvGraphicFramePr>
        <p:xfrm>
          <a:off x="25758" y="1846263"/>
          <a:ext cx="1216624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324"/>
                <a:gridCol w="4430332"/>
                <a:gridCol w="45805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Advantage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Disadvantage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Calcium carbonate</a:t>
                      </a:r>
                      <a:endParaRPr lang="zh-TW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Inexpensive</a:t>
                      </a:r>
                      <a:endParaRPr lang="zh-TW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Hypercalcaemia</a:t>
                      </a: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large doses required to be effective, vascular calcification</a:t>
                      </a:r>
                      <a:endParaRPr lang="zh-TW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Aluminum hydroxide</a:t>
                      </a:r>
                      <a:endParaRPr lang="zh-TW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Inexpensive, calcium-free</a:t>
                      </a:r>
                      <a:endParaRPr lang="zh-TW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potential central nervous system toxicity</a:t>
                      </a:r>
                      <a:endParaRPr lang="zh-TW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Lanthanum</a:t>
                      </a:r>
                      <a:endParaRPr lang="zh-TW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Calcium-free, lipid-lowering effect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Expensive, GI adverse effects (bloating)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Sevelamer</a:t>
                      </a:r>
                      <a:endParaRPr lang="zh-TW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Low pill burden, high efficacy, works in wide range of pH, no negative changes on bone histology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Expensive, GI adverse effects, </a:t>
                      </a:r>
                      <a:b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uncertain long-term effects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Ferric</a:t>
                      </a:r>
                      <a:r>
                        <a:rPr lang="en-US" altLang="zh-TW" sz="23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citrate</a:t>
                      </a:r>
                      <a:endParaRPr lang="zh-TW" altLang="en-US" sz="2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Low pill burden, works in wide range of pH, minimal systemic absorption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Expensive, GI adverse effects </a:t>
                      </a:r>
                      <a:b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(stool discoloration)</a:t>
                      </a:r>
                      <a:endParaRPr lang="zh-TW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1097280" y="2215166"/>
            <a:ext cx="10058400" cy="3653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長期服用鈣片可能會增加高血鈣、血管鈣化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等等之風險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病患之經濟能力許可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且可耐受副作用的情況下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建議可以考慮使用新一代的磷結合劑或樹脂型磷結合劑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並配合飲食上限制磷的攝取以控制高血磷及減少高血鈣之風險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定期監測血磷濃度調整藥物劑量。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7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1097280" y="2215166"/>
            <a:ext cx="10058400" cy="3653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UpTodate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Micromedex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40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現狀用藥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C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Calcium carbonate 500mg/tab 3pc TID </a:t>
            </a:r>
          </a:p>
          <a:p>
            <a:r>
              <a:rPr lang="en-US" altLang="zh-TW" sz="2400" dirty="0" smtClean="0">
                <a:ea typeface="微軟正黑體" panose="020B0604030504040204" pitchFamily="34" charset="-120"/>
              </a:rPr>
              <a:t>Vitamin </a:t>
            </a:r>
            <a:r>
              <a:rPr lang="en-US" altLang="zh-TW" sz="2400" dirty="0">
                <a:ea typeface="微軟正黑體" panose="020B0604030504040204" pitchFamily="34" charset="-120"/>
              </a:rPr>
              <a:t>B complex tab 1pc QD </a:t>
            </a:r>
            <a:endParaRPr lang="en-US" altLang="zh-TW" sz="2400" dirty="0" smtClean="0"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ea typeface="微軟正黑體" panose="020B0604030504040204" pitchFamily="34" charset="-120"/>
              </a:rPr>
              <a:t>Folic </a:t>
            </a:r>
            <a:r>
              <a:rPr lang="en-US" altLang="zh-TW" sz="2400" dirty="0">
                <a:ea typeface="微軟正黑體" panose="020B0604030504040204" pitchFamily="34" charset="-120"/>
              </a:rPr>
              <a:t>acid 5mg/tab 1pc QD </a:t>
            </a:r>
            <a:endParaRPr lang="en-US" altLang="zh-TW" sz="2400" dirty="0" smtClean="0">
              <a:ea typeface="微軟正黑體" panose="020B0604030504040204" pitchFamily="34" charset="-120"/>
            </a:endParaRPr>
          </a:p>
          <a:p>
            <a:r>
              <a:rPr lang="en-US" altLang="zh-TW" sz="2400" dirty="0" err="1">
                <a:ea typeface="微軟正黑體" panose="020B0604030504040204" pitchFamily="34" charset="-120"/>
              </a:rPr>
              <a:t>Epoetin</a:t>
            </a:r>
            <a:r>
              <a:rPr lang="zh-TW" altLang="en-US" sz="2400" dirty="0"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ea typeface="微軟正黑體" panose="020B0604030504040204" pitchFamily="34" charset="-120"/>
              </a:rPr>
              <a:t>beta 2000iu/0.3ml 1pc</a:t>
            </a:r>
          </a:p>
          <a:p>
            <a:r>
              <a:rPr lang="en-US" altLang="zh-TW" sz="2400" dirty="0">
                <a:ea typeface="微軟正黑體" panose="020B0604030504040204" pitchFamily="34" charset="-120"/>
              </a:rPr>
              <a:t>Iron sucrose complex 2% 1pc 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QW</a:t>
            </a:r>
          </a:p>
          <a:p>
            <a:r>
              <a:rPr lang="en-US" altLang="zh-TW" sz="2400" dirty="0" err="1" smtClean="0">
                <a:ea typeface="微軟正黑體" panose="020B0604030504040204" pitchFamily="34" charset="-120"/>
              </a:rPr>
              <a:t>Rosuvastatin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 10mg/tab 1pc QD</a:t>
            </a:r>
          </a:p>
          <a:p>
            <a:r>
              <a:rPr lang="en-US" altLang="zh-TW" sz="2400" dirty="0" smtClean="0">
                <a:ea typeface="微軟正黑體" panose="020B0604030504040204" pitchFamily="34" charset="-120"/>
              </a:rPr>
              <a:t>Carvedilol 6.25mg/tab 1pc QN</a:t>
            </a:r>
          </a:p>
          <a:p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7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高血磷治療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透析病人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Phosphate restriction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Phosphate binders</a:t>
            </a:r>
          </a:p>
          <a:p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alcium carbonate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 acetate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Aluminum hydroxide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Lanthanum</a:t>
            </a:r>
          </a:p>
          <a:p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Sevelamer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carbonate</a:t>
            </a: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Ferric citrate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左大括弧 4"/>
          <p:cNvSpPr/>
          <p:nvPr/>
        </p:nvSpPr>
        <p:spPr>
          <a:xfrm flipH="1">
            <a:off x="3979569" y="2943810"/>
            <a:ext cx="502277" cy="726669"/>
          </a:xfrm>
          <a:prstGeom prst="lef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10636" y="3076311"/>
            <a:ext cx="455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Calcium-containing binders</a:t>
            </a:r>
            <a:endParaRPr lang="zh-TW" altLang="en-US" sz="24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53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3706" cy="1450757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carbonate 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500mg/tab (elemental Ca 200mg)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97279" y="1845734"/>
            <a:ext cx="1071264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Hyperphosphatemia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chronic kidney disease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Total dose of elemental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 provided by the calcium-based phosphate binders should not exceed 1500mg/day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Total intake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of elemental calcium (including dietary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calcium)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should not exceed 2 g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/day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Administer with food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effect 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Hypercalcemia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milk-alkali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syndrome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constipation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nausea,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vomiting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58" y="0"/>
            <a:ext cx="3022242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Calcium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acetate 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667mg/tab (elemental Ca 169mg)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of serum phosphorus (ESRD , on dialysis)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1334mg with each meal (usual dose : 2001~2668mg),do not give additional calcium supplements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Can be increased gradually (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ie,every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2 to 3 weeks) to bring the serum phosphate to target range as long as hypercalcemia dose not develop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effect : Hypercalcemia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iarrhea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ausea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vomiting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79" y="0"/>
            <a:ext cx="3035121" cy="22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Aluminum hydroxide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324mg/tab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07582" y="2049720"/>
            <a:ext cx="10048097" cy="3845131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Hyperphosphatemia in chronic kidney disease, refractory (alternative agent) (off-label use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short-term use (≤4 weeks) in patients with severe hyperphosphatemia 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serum phosphorus levels &gt;7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despite treatment with other nonaluminum phosphate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binders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Long-term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has been associated with aluminum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toxicity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Initial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300 to 600 mg 3 times daily with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meals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effect : Constipation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 cramps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vomiting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aluminum intoxication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731" y="-25758"/>
            <a:ext cx="2700270" cy="20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25526" cy="1450757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Lanthanum  Carbonate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1000mg/tab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10371" cy="4361883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Reduction of serum phosphate in patients with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ESRD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Initial :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 mg daily divided and taken with or immediately after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meals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typical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increases of 750 mg daily every 2 to 3 weeks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usual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dosage range: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1,500~3,000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 daily;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up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4,500 mg have been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evaluated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Chewable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tablet: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should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chewed completely prior to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swallowing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Unchewed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incompletely chewed tablets may cause serious GI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complications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effect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Diarrhea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nausea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vomiting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Hypocalcemia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Abdominal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pain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022" y="0"/>
            <a:ext cx="2695978" cy="20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4721" cy="1450757"/>
          </a:xfrm>
        </p:spPr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Sevelamer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carbonate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5733"/>
            <a:ext cx="10519465" cy="4696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of serum phosphorous in patients with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CKD </a:t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hemodialysis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Initial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800~1,600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 3 times daily with meals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&gt;5.5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&lt;7.5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800 mg 3 times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daily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&lt;9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1,200 to 1,600 mg 3 times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daily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≥9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mg/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1,600 mg 3 times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daily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Maintenance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dose adjustment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goal range of 3.5 to 5.5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maximum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dose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 g/day)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&gt;5.5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Increase by 400 to 800 mg per meal at 2-week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intervals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 to 5.5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Maintain current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dose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&lt;3.5 mg/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Decrease by 400 to 800 mg per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meal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484" y="2416267"/>
            <a:ext cx="3099515" cy="17778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485" y="-88675"/>
            <a:ext cx="3099515" cy="25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Sevelamer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carbonate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Powder for oral suspension: 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Empty contents of 0.8 g powder packet in at least 30 mL of water or 2.4 g powder packet in at least 60 mL of water and stir vigorously (does not dissolve)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 may premix the entire content of the packet with a small amount of food or beverage (do not heat or add to heated foods or liquids)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Preparations should be consumed immediately or within 30 minutes. 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Oral suspension in water may need to be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resuspended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immediately before drinking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Side effect 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Diarrhea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dyspepsia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nausea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vomiting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May cause reductions in vitamin D, E, K, or folic acid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absorption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Consider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vitamin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supplementation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93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自訂 5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9B9B9B"/>
      </a:accent1>
      <a:accent2>
        <a:srgbClr val="BCBCBC"/>
      </a:accent2>
      <a:accent3>
        <a:srgbClr val="9B9B9B"/>
      </a:accent3>
      <a:accent4>
        <a:srgbClr val="9B9B9B"/>
      </a:accent4>
      <a:accent5>
        <a:srgbClr val="424242"/>
      </a:accent5>
      <a:accent6>
        <a:srgbClr val="424242"/>
      </a:accent6>
      <a:hlink>
        <a:srgbClr val="5F5F5F"/>
      </a:hlink>
      <a:folHlink>
        <a:srgbClr val="919191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1236</TotalTime>
  <Words>446</Words>
  <Application>Microsoft Office PowerPoint</Application>
  <PresentationFormat>寬螢幕</PresentationFormat>
  <Paragraphs>87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Calibri</vt:lpstr>
      <vt:lpstr>Calibri Light</vt:lpstr>
      <vt:lpstr>Wingdings</vt:lpstr>
      <vt:lpstr>回顧</vt:lpstr>
      <vt:lpstr>跨領域團隊照護</vt:lpstr>
      <vt:lpstr>現狀用藥</vt:lpstr>
      <vt:lpstr>高血磷治療(透析病人)</vt:lpstr>
      <vt:lpstr>Calcium carbonate  500mg/tab (elemental Ca 200mg)</vt:lpstr>
      <vt:lpstr>Calcium acetate  667mg/tab (elemental Ca 169mg)</vt:lpstr>
      <vt:lpstr>Aluminum hydroxide 324mg/tab</vt:lpstr>
      <vt:lpstr>Lanthanum  Carbonate 1000mg/tab</vt:lpstr>
      <vt:lpstr>Sevelamer carbonate</vt:lpstr>
      <vt:lpstr>Sevelamer carbonate</vt:lpstr>
      <vt:lpstr>Ferric citrate 500mg/cap</vt:lpstr>
      <vt:lpstr>Phosphate binders</vt:lpstr>
      <vt:lpstr>Conclusion</vt:lpstr>
      <vt:lpstr>參考資料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跨領域團隊照護</dc:title>
  <dc:creator>雅婷 楊</dc:creator>
  <cp:lastModifiedBy>JOAuser</cp:lastModifiedBy>
  <cp:revision>141</cp:revision>
  <dcterms:created xsi:type="dcterms:W3CDTF">2022-03-18T14:43:29Z</dcterms:created>
  <dcterms:modified xsi:type="dcterms:W3CDTF">2022-10-06T03:47:03Z</dcterms:modified>
</cp:coreProperties>
</file>