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6858000" cy="9144000" type="screen4x3"/>
  <p:notesSz cx="7099300" cy="10234613"/>
  <p:custDataLst>
    <p:tags r:id="rId3"/>
  </p:custData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FF"/>
    <a:srgbClr val="FDF0CA"/>
    <a:srgbClr val="FF99FF"/>
    <a:srgbClr val="FFCC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08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77863" y="4864100"/>
            <a:ext cx="5486400" cy="1706563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685800" y="6731000"/>
            <a:ext cx="5486400" cy="914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77863" y="4864100"/>
            <a:ext cx="171450" cy="1706563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5800" y="6731000"/>
            <a:ext cx="171450" cy="9144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5181600"/>
            <a:ext cx="5143500" cy="13208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6832600"/>
            <a:ext cx="5143500" cy="7112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0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4800600" y="8474075"/>
            <a:ext cx="1714500" cy="487363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305B1E7-5110-4B14-9377-E7FA38819FFB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11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173288" y="8474075"/>
            <a:ext cx="2606675" cy="487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912813" y="8474075"/>
            <a:ext cx="914400" cy="487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225D5-A140-48DD-9077-94B363DAF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91E6B-51B2-4A3B-9D09-2361E093490A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B9D2-647A-473C-9924-29581BCF8B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等腰三角形 4"/>
          <p:cNvSpPr>
            <a:spLocks noChangeAspect="1"/>
          </p:cNvSpPr>
          <p:nvPr/>
        </p:nvSpPr>
        <p:spPr>
          <a:xfrm rot="5400000">
            <a:off x="258763" y="8658225"/>
            <a:ext cx="255588" cy="9048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直線接點 5"/>
          <p:cNvSpPr>
            <a:spLocks noChangeShapeType="1"/>
          </p:cNvSpPr>
          <p:nvPr/>
        </p:nvSpPr>
        <p:spPr bwMode="auto">
          <a:xfrm rot="5400000">
            <a:off x="1015206" y="4269582"/>
            <a:ext cx="780256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4B31-7475-4385-AB8F-49DEAC07E3A3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AF00C-A070-48D3-9B8C-50BDA96310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6172200" cy="65836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AADC5-5771-4C0C-B0DB-69183C1D4B27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2AA1-0CD2-443E-AE01-F4118CB4E1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759200"/>
            <a:ext cx="5486400" cy="1706563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685800" y="3759200"/>
            <a:ext cx="171450" cy="1706563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3962400"/>
            <a:ext cx="5143500" cy="14224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71550" y="5689600"/>
            <a:ext cx="5086350" cy="1524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800600" y="8474075"/>
            <a:ext cx="1714500" cy="487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AA80-59A0-4585-ABFE-13AFD3E3917A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173288" y="8474075"/>
            <a:ext cx="2606675" cy="487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01688" y="8474075"/>
            <a:ext cx="1141412" cy="487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E46E9-F20D-439C-AF12-DBD191465F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3031236" cy="65836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3474149" y="1621536"/>
            <a:ext cx="3031236" cy="65836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9D12C-8B82-4011-9A62-DD8707F480DB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20999-A1B3-4275-BBA2-96B0E57196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1714500"/>
            <a:ext cx="3030141" cy="9144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3486150" y="1727200"/>
            <a:ext cx="3031331" cy="9144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342900" y="2844800"/>
            <a:ext cx="3028950" cy="538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3486150" y="2844800"/>
            <a:ext cx="3028950" cy="538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38446-9C34-4DB6-A826-5967EA119D3B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E44CE-9AB9-472A-B1B0-A2639DEF4F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>
            <a:spLocks noChangeAspect="1"/>
          </p:cNvSpPr>
          <p:nvPr/>
        </p:nvSpPr>
        <p:spPr>
          <a:xfrm rot="5400000">
            <a:off x="258763" y="8658225"/>
            <a:ext cx="255588" cy="9048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33ABF-30C7-42F7-83C2-4CB0A826E732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5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BFDE2-2FCB-4D25-A511-1AEB2AA52B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接點 1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" name="等腰三角形 2"/>
          <p:cNvSpPr>
            <a:spLocks noChangeAspect="1"/>
          </p:cNvSpPr>
          <p:nvPr/>
        </p:nvSpPr>
        <p:spPr>
          <a:xfrm rot="5400000">
            <a:off x="258763" y="8658225"/>
            <a:ext cx="255588" cy="9048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37B0-466F-4CFF-934C-1A70C50800A1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8B82-75D3-41AD-9F0F-24C997A022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直線接點 5"/>
          <p:cNvSpPr>
            <a:spLocks noChangeShapeType="1"/>
          </p:cNvSpPr>
          <p:nvPr/>
        </p:nvSpPr>
        <p:spPr bwMode="auto">
          <a:xfrm rot="5400000">
            <a:off x="611188" y="4432300"/>
            <a:ext cx="804545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等腰三角形 6"/>
          <p:cNvSpPr>
            <a:spLocks noChangeAspect="1"/>
          </p:cNvSpPr>
          <p:nvPr/>
        </p:nvSpPr>
        <p:spPr>
          <a:xfrm rot="5400000">
            <a:off x="258763" y="8658225"/>
            <a:ext cx="255588" cy="9048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43450" y="406400"/>
            <a:ext cx="1885950" cy="11176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743450" y="1625601"/>
            <a:ext cx="1885950" cy="6457951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228600" y="406400"/>
            <a:ext cx="4286250" cy="7620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4C7F8-1623-4C18-8417-75922B503CB7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E5EB9-55C9-425F-9E5F-CF2FF82915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258763" y="8658225"/>
            <a:ext cx="255588" cy="9048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342900" y="668338"/>
            <a:ext cx="136525" cy="914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667808"/>
            <a:ext cx="6172200" cy="89958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42900" y="2540000"/>
            <a:ext cx="6172200" cy="5693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625600"/>
            <a:ext cx="6172200" cy="7112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69DF2-5047-43E8-B291-3CACB74D0214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E95BA-1671-4EAF-AA05-6A55872E739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8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42900" y="203200"/>
            <a:ext cx="61722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42900" y="1625600"/>
            <a:ext cx="6172200" cy="65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800600" y="8475663"/>
            <a:ext cx="1716088" cy="487362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4CB15D-2770-4FCE-A9E1-54A5E18E5446}" type="datetimeFigureOut">
              <a:rPr lang="zh-TW" altLang="en-US"/>
              <a:pPr>
                <a:defRPr/>
              </a:pPr>
              <a:t>2024/10/7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173288" y="8475663"/>
            <a:ext cx="2628900" cy="487362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58788" y="8475663"/>
            <a:ext cx="1485900" cy="487362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75B7B0-A906-4D8B-9951-1EA9BE4825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342900" y="15240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258763" y="8658225"/>
            <a:ext cx="255588" cy="9048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7" r:id="rId2"/>
    <p:sldLayoutId id="2147483822" r:id="rId3"/>
    <p:sldLayoutId id="2147483818" r:id="rId4"/>
    <p:sldLayoutId id="2147483819" r:id="rId5"/>
    <p:sldLayoutId id="2147483823" r:id="rId6"/>
    <p:sldLayoutId id="2147483824" r:id="rId7"/>
    <p:sldLayoutId id="2147483825" r:id="rId8"/>
    <p:sldLayoutId id="2147483826" r:id="rId9"/>
    <p:sldLayoutId id="2147483820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標楷體" pitchFamily="65" charset="-12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8000"/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4500570" y="7467837"/>
          <a:ext cx="2295129" cy="13904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31678"/>
                <a:gridCol w="511831"/>
                <a:gridCol w="575810"/>
                <a:gridCol w="575810"/>
              </a:tblGrid>
              <a:tr h="253168">
                <a:tc gridSpan="4">
                  <a:txBody>
                    <a:bodyPr/>
                    <a:lstStyle/>
                    <a:p>
                      <a:r>
                        <a:rPr lang="zh-TW" altLang="zh-TW" sz="12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營養成分標示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微軟正黑體" pitchFamily="34" charset="-120"/>
                          <a:ea typeface="微軟正黑體" pitchFamily="34" charset="-120"/>
                        </a:rPr>
                        <a:t>熱量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585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zh-TW" altLang="zh-TW" sz="1200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大卡</a:t>
                      </a:r>
                      <a:endParaRPr lang="zh-TW" altLang="en-US" sz="1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微軟正黑體" pitchFamily="34" charset="-120"/>
                          <a:ea typeface="微軟正黑體" pitchFamily="34" charset="-120"/>
                        </a:rPr>
                        <a:t>醣類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標楷體"/>
                        </a:rPr>
                        <a:t>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微軟正黑體" pitchFamily="34" charset="-120"/>
                          <a:ea typeface="微軟正黑體" pitchFamily="34" charset="-120"/>
                        </a:rPr>
                        <a:t>公克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44%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微軟正黑體" pitchFamily="34" charset="-120"/>
                          <a:ea typeface="微軟正黑體" pitchFamily="34" charset="-120"/>
                        </a:rPr>
                        <a:t>蛋白質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標楷體"/>
                        </a:rPr>
                        <a:t>26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微軟正黑體" pitchFamily="34" charset="-120"/>
                          <a:ea typeface="微軟正黑體" pitchFamily="34" charset="-120"/>
                        </a:rPr>
                        <a:t>公克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18%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</a:tr>
              <a:tr h="2640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微軟正黑體" pitchFamily="34" charset="-120"/>
                          <a:ea typeface="微軟正黑體" pitchFamily="34" charset="-120"/>
                        </a:rPr>
                        <a:t>脂肪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25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微軟正黑體" pitchFamily="34" charset="-120"/>
                          <a:ea typeface="微軟正黑體" pitchFamily="34" charset="-120"/>
                        </a:rPr>
                        <a:t>公克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38%</a:t>
                      </a:r>
                      <a:endParaRPr lang="zh-TW" sz="1200" kern="1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標楷體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1414" y="7258421"/>
          <a:ext cx="6718299" cy="1885611"/>
        </p:xfrm>
        <a:graphic>
          <a:graphicData uri="http://schemas.openxmlformats.org/drawingml/2006/table">
            <a:tbl>
              <a:tblPr/>
              <a:tblGrid>
                <a:gridCol w="3876585"/>
                <a:gridCol w="67621"/>
                <a:gridCol w="1341031"/>
                <a:gridCol w="1433062"/>
              </a:tblGrid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•10/14(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)~11/15(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，優惠價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60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元。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附水果乙份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 </a:t>
                      </a:r>
                      <a:endParaRPr lang="en-US" altLang="zh-TW" sz="1100" b="1" i="0" u="none" strike="noStrike" dirty="0" smtClean="0">
                        <a:solidFill>
                          <a:srgbClr val="C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4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電話訂購可撥分機：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2019 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訂購時間：週一至週五上午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30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分前，以利供膳作業。 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4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請於便當送達時，當面付款。謝謝。 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菜單查詢可從院內網站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/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部門網頁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/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營養治療科查詢。 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4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若因天候因素更改菜單，敬請見諒 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4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亦提供健康素食餐，餐點內容依當日素食菜色供應之。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926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病房單位訂購，不限份數可連同病患餐一起送至各護理站。</a:t>
                      </a:r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l" fontAlgn="ctr"/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•</a:t>
                      </a:r>
                      <a:r>
                        <a:rPr lang="zh-TW" altLang="en-US" sz="1100" b="0" i="0" u="none" strike="noStrike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其餘單位訂購</a:t>
                      </a:r>
                      <a:r>
                        <a:rPr lang="en-US" altLang="zh-TW" sz="1100" b="0" i="0" u="none" strike="noStrike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</a:t>
                      </a:r>
                      <a:r>
                        <a:rPr lang="zh-TW" altLang="en-US" sz="1100" b="0" i="0" u="none" strike="noStrike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份以上，可送至單位</a:t>
                      </a:r>
                      <a:r>
                        <a:rPr lang="en-US" altLang="zh-TW" sz="1100" b="1" i="0" u="none" strike="noStrike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100" b="1" i="0" u="none" strike="noStrike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城上城除外</a:t>
                      </a:r>
                      <a:r>
                        <a:rPr lang="en-US" altLang="zh-TW" sz="1100" b="1" i="0" u="none" strike="noStrike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zh-TW" altLang="en-US" sz="1100" b="0" i="0" u="none" strike="noStrike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。不足</a:t>
                      </a:r>
                      <a:r>
                        <a:rPr lang="en-US" altLang="zh-TW" sz="1100" b="0" i="0" u="none" strike="noStrike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</a:t>
                      </a:r>
                      <a:r>
                        <a:rPr lang="zh-TW" altLang="en-US" sz="1100" b="0" i="0" u="none" strike="noStrike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份者，請自行至自助餐廳領取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697" marR="6697" marT="6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0" y="-5"/>
          <a:ext cx="6858001" cy="7286661"/>
        </p:xfrm>
        <a:graphic>
          <a:graphicData uri="http://schemas.openxmlformats.org/drawingml/2006/table">
            <a:tbl>
              <a:tblPr/>
              <a:tblGrid>
                <a:gridCol w="1402982"/>
                <a:gridCol w="1316835"/>
                <a:gridCol w="1329142"/>
                <a:gridCol w="1356832"/>
                <a:gridCol w="1452210"/>
              </a:tblGrid>
              <a:tr h="3426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7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       </a:t>
                      </a:r>
                      <a:r>
                        <a:rPr lang="en-US" altLang="zh-TW" sz="17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2024</a:t>
                      </a:r>
                      <a:r>
                        <a:rPr lang="zh-TW" altLang="en-US" sz="17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年 </a:t>
                      </a:r>
                      <a:r>
                        <a:rPr lang="zh-TW" altLang="en-US" sz="17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員工低卡健康餐 </a:t>
                      </a:r>
                      <a:r>
                        <a:rPr lang="en-US" altLang="zh-TW" sz="17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10/14 </a:t>
                      </a:r>
                      <a:r>
                        <a:rPr lang="en-US" altLang="zh-TW" sz="17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~ </a:t>
                      </a:r>
                      <a:r>
                        <a:rPr lang="en-US" altLang="zh-TW" sz="17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11/15 </a:t>
                      </a:r>
                      <a:r>
                        <a:rPr lang="zh-TW" altLang="en-US" sz="17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菜單</a:t>
                      </a:r>
                    </a:p>
                  </a:txBody>
                  <a:tcPr marL="4618" marR="4618" marT="46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10/14(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10/15(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10/16 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10/17(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10/18 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烤雞腿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糖醋豬柳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紅棗雞丁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味噌魚片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古早味排骨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西芹豆干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豆菜腐皮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蠔油豆腐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茄子肉末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絞肉三丁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枸杞冬瓜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滷海結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大黃瓜竹輪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番茄炒蛋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蘿蔔燒麵輪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莧菜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高麗菜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蛋酥白菜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小芥菜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小白菜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10/21 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10/22(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10/23(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10/24 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10/25 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日式燒肉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人蔘雞腿排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破布子蒸魚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紅糟排骨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麻油雞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茄汁腐皮捲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香筍肉絲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百頁肉片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香滷豆腸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榨菜豆干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什錦秀珍菇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沙茶素腰花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紫菜炒蛋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海根肉絲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開陽瓠瓜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油菜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椒鹽長豆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青花菜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豆芽菜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青江菜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10/28(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altLang="zh-TW" sz="1400" b="1" i="0" u="none" strike="noStrike" kern="12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10/29 (</a:t>
                      </a:r>
                      <a:r>
                        <a:rPr kumimoji="0" lang="zh-TW" altLang="en-US" sz="1400" b="1" i="0" u="none" strike="noStrike" kern="12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二</a:t>
                      </a:r>
                      <a:r>
                        <a:rPr kumimoji="0" lang="en-US" altLang="zh-TW" sz="1400" b="1" i="0" u="none" strike="noStrike" kern="12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kumimoji="0" lang="en-US" altLang="zh-TW" sz="1400" b="1" i="0" u="none" strike="noStrike" kern="1200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10/30(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10/31 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11/01(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香滷雞腿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糖醋魚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蜜汁雞丁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照燒豬柳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塔香雞丁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洋蔥炒蛋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醬燒豆腐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沙茶豆干片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肉末長豆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紅燒素雞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醬燒海茸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木耳金針菇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蒜味絲瓜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香菇燒麵筋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沙茶鮑菇頭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炒芥藍菜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莧菜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蚵白菜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高麗菜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油菜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11/04 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11/05(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11/06(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11/07(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11/08(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80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義式魚片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蔥燒雞丁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南瓜蒸排骨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豆乳雞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洋蔥沙茶豬柳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絞肉豆乾丁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紅絲炒蛋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茄汁豆腐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紅燒烤麩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芹香豆干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豆瓣筍茸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蘿蔔滷海結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木須肉絲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韭菜豆皮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開陽蘿蔔絲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青江菜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蝦皮白菜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小白菜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蚵白菜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炒芥藍菜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11/11(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11/12(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11/13(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11/14 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11/15(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三杯雞丁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黑胡椒豬排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味噌雞腿排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茄汁肉片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蔥燒魚片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香菇烤麩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秀珍菇肉片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蠔油豆腸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魚香茄子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冬瓜肉片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麻油素腰花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紅絲竹輪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大黃瓜肉片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芹香雙絲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紅燒麵腸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青花菜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小芥菜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豆芽菜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莧菜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蒜味長豆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6a9cf8a3c6963d49258a8c8927574f6c4d1d1c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原創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原創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1225</TotalTime>
  <Words>575</Words>
  <Application>Microsoft Office PowerPoint</Application>
  <PresentationFormat>如螢幕大小 (4:3)</PresentationFormat>
  <Paragraphs>151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原創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stor</dc:creator>
  <cp:lastModifiedBy>KOAuser</cp:lastModifiedBy>
  <cp:revision>215</cp:revision>
  <dcterms:created xsi:type="dcterms:W3CDTF">2016-01-08T00:30:53Z</dcterms:created>
  <dcterms:modified xsi:type="dcterms:W3CDTF">2024-10-06T23:43:12Z</dcterms:modified>
</cp:coreProperties>
</file>