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33483550" cy="24842788"/>
  <p:notesSz cx="7099300" cy="10234613"/>
  <p:defaultTextStyle>
    <a:defPPr>
      <a:defRPr lang="zh-TW"/>
    </a:defPPr>
    <a:lvl1pPr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1316038" indent="-858838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2632075" indent="-1717675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3949700" indent="-2578100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5265738" indent="-3436938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CC00FF"/>
    <a:srgbClr val="008000"/>
    <a:srgbClr val="2B3616"/>
    <a:srgbClr val="00CC00"/>
    <a:srgbClr val="0000CC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68" autoAdjust="0"/>
    <p:restoredTop sz="98839" autoAdjust="0"/>
  </p:normalViewPr>
  <p:slideViewPr>
    <p:cSldViewPr>
      <p:cViewPr>
        <p:scale>
          <a:sx n="30" d="100"/>
          <a:sy n="30" d="100"/>
        </p:scale>
        <p:origin x="-402" y="882"/>
      </p:cViewPr>
      <p:guideLst>
        <p:guide orient="horz" pos="7825"/>
        <p:guide pos="105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>
            <a:lvl1pPr defTabSz="2726933">
              <a:defRPr kumimoji="0" sz="11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>
            <a:lvl1pPr algn="r" defTabSz="2726933">
              <a:defRPr kumimoji="0" sz="1100"/>
            </a:lvl1pPr>
          </a:lstStyle>
          <a:p>
            <a:pPr>
              <a:defRPr/>
            </a:pPr>
            <a:fld id="{450D4838-AFCB-430D-BB26-551A3AC34EEC}" type="datetimeFigureOut">
              <a:rPr lang="zh-TW" altLang="en-US"/>
              <a:pPr>
                <a:defRPr/>
              </a:pPr>
              <a:t>2015/10/14</a:t>
            </a:fld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66763"/>
            <a:ext cx="5175250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b" anchorCtr="0" compatLnSpc="1">
            <a:prstTxWarp prst="textNoShape">
              <a:avLst/>
            </a:prstTxWarp>
          </a:bodyPr>
          <a:lstStyle>
            <a:lvl1pPr defTabSz="2726933">
              <a:defRPr kumimoji="0" sz="11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b" anchorCtr="0" compatLnSpc="1">
            <a:prstTxWarp prst="textNoShape">
              <a:avLst/>
            </a:prstTxWarp>
          </a:bodyPr>
          <a:lstStyle>
            <a:lvl1pPr algn="r" defTabSz="2726933">
              <a:defRPr kumimoji="0" sz="1100"/>
            </a:lvl1pPr>
          </a:lstStyle>
          <a:p>
            <a:pPr>
              <a:defRPr/>
            </a:pPr>
            <a:fld id="{4DAE29AE-D744-4956-92E9-33DD201277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1267" y="7717367"/>
            <a:ext cx="28461018" cy="532509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22533" y="14077580"/>
            <a:ext cx="23438486" cy="63487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1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3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5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66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90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21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533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ADBA-AB30-4534-BECD-E92AA6776E76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24542-39AE-40BB-8B59-211A305984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2639D-9DC0-42B4-8C6B-B6F077433E9B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36DA1-7583-43AE-9628-6AC61F9C78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07963" y="3967946"/>
            <a:ext cx="15422195" cy="8458049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740" y="3967946"/>
            <a:ext cx="45720161" cy="8458049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15B9-62A0-4BEF-8667-BFA8B5B5F0AF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11945-3965-40D1-BABA-B9129A14DC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A53F-C9E7-46D0-A755-35A342843605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EC28-362C-4C9C-AE13-411DDB0B67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44971" y="15963794"/>
            <a:ext cx="28461018" cy="4934053"/>
          </a:xfrm>
        </p:spPr>
        <p:txBody>
          <a:bodyPr anchor="t"/>
          <a:lstStyle>
            <a:lvl1pPr algn="l">
              <a:defRPr sz="115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644971" y="10529435"/>
            <a:ext cx="28461018" cy="5434358"/>
          </a:xfrm>
        </p:spPr>
        <p:txBody>
          <a:bodyPr anchor="b"/>
          <a:lstStyle>
            <a:lvl1pPr marL="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1pPr>
            <a:lvl2pPr marL="1316736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3347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3pPr>
            <a:lvl4pPr marL="395020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26694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5836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90041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21715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53388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1E8CC-2633-4D1F-810A-DBB9166BCEC7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B3DB-022D-46BC-8702-3E0D4C4253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742" y="23129096"/>
            <a:ext cx="30571180" cy="65419341"/>
          </a:xfrm>
        </p:spPr>
        <p:txBody>
          <a:bodyPr/>
          <a:lstStyle>
            <a:lvl1pPr>
              <a:defRPr sz="81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558980" y="23129096"/>
            <a:ext cx="30571177" cy="65419341"/>
          </a:xfrm>
        </p:spPr>
        <p:txBody>
          <a:bodyPr/>
          <a:lstStyle>
            <a:lvl1pPr>
              <a:defRPr sz="81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F586-FC41-4A7A-AC00-97C7716029F1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5EBDE-4E48-4ABB-B886-CD49235D77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4178" y="994863"/>
            <a:ext cx="30135196" cy="414046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74179" y="5560876"/>
            <a:ext cx="14794382" cy="2317508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6736" indent="0">
              <a:buNone/>
              <a:defRPr sz="5800" b="1"/>
            </a:lvl2pPr>
            <a:lvl3pPr marL="2633472" indent="0">
              <a:buNone/>
              <a:defRPr sz="5200" b="1"/>
            </a:lvl3pPr>
            <a:lvl4pPr marL="3950208" indent="0">
              <a:buNone/>
              <a:defRPr sz="4600" b="1"/>
            </a:lvl4pPr>
            <a:lvl5pPr marL="5266944" indent="0">
              <a:buNone/>
              <a:defRPr sz="4600" b="1"/>
            </a:lvl5pPr>
            <a:lvl6pPr marL="6583680" indent="0">
              <a:buNone/>
              <a:defRPr sz="4600" b="1"/>
            </a:lvl6pPr>
            <a:lvl7pPr marL="7900416" indent="0">
              <a:buNone/>
              <a:defRPr sz="4600" b="1"/>
            </a:lvl7pPr>
            <a:lvl8pPr marL="9217152" indent="0">
              <a:buNone/>
              <a:defRPr sz="4600" b="1"/>
            </a:lvl8pPr>
            <a:lvl9pPr marL="10533888" indent="0">
              <a:buNone/>
              <a:defRPr sz="4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674179" y="7878384"/>
            <a:ext cx="14794382" cy="14313358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7009181" y="5560876"/>
            <a:ext cx="14800194" cy="2317508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6736" indent="0">
              <a:buNone/>
              <a:defRPr sz="5800" b="1"/>
            </a:lvl2pPr>
            <a:lvl3pPr marL="2633472" indent="0">
              <a:buNone/>
              <a:defRPr sz="5200" b="1"/>
            </a:lvl3pPr>
            <a:lvl4pPr marL="3950208" indent="0">
              <a:buNone/>
              <a:defRPr sz="4600" b="1"/>
            </a:lvl4pPr>
            <a:lvl5pPr marL="5266944" indent="0">
              <a:buNone/>
              <a:defRPr sz="4600" b="1"/>
            </a:lvl5pPr>
            <a:lvl6pPr marL="6583680" indent="0">
              <a:buNone/>
              <a:defRPr sz="4600" b="1"/>
            </a:lvl6pPr>
            <a:lvl7pPr marL="7900416" indent="0">
              <a:buNone/>
              <a:defRPr sz="4600" b="1"/>
            </a:lvl7pPr>
            <a:lvl8pPr marL="9217152" indent="0">
              <a:buNone/>
              <a:defRPr sz="4600" b="1"/>
            </a:lvl8pPr>
            <a:lvl9pPr marL="10533888" indent="0">
              <a:buNone/>
              <a:defRPr sz="4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7009181" y="7878384"/>
            <a:ext cx="14800194" cy="14313358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16CE6-02DA-458B-8DEC-7AEE559D8912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6BB80-99EE-4A46-9309-5C56D5BFBC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2E059-6AEE-4231-B3DF-E0B3761B6A9B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572A8-E3B7-4E99-B967-777AC646CA3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5946-D6F7-4E90-A659-467DCBB6B071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D71EC-9DAB-422B-A299-D09B0F654D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4180" y="989111"/>
            <a:ext cx="11015858" cy="4209472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91139" y="989113"/>
            <a:ext cx="18718234" cy="21202631"/>
          </a:xfrm>
        </p:spPr>
        <p:txBody>
          <a:bodyPr/>
          <a:lstStyle>
            <a:lvl1pPr>
              <a:defRPr sz="9200"/>
            </a:lvl1pPr>
            <a:lvl2pPr>
              <a:defRPr sz="8100"/>
            </a:lvl2pPr>
            <a:lvl3pPr>
              <a:defRPr sz="69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74180" y="5198585"/>
            <a:ext cx="11015858" cy="16993159"/>
          </a:xfrm>
        </p:spPr>
        <p:txBody>
          <a:bodyPr/>
          <a:lstStyle>
            <a:lvl1pPr marL="0" indent="0">
              <a:buNone/>
              <a:defRPr sz="4000"/>
            </a:lvl1pPr>
            <a:lvl2pPr marL="1316736" indent="0">
              <a:buNone/>
              <a:defRPr sz="3500"/>
            </a:lvl2pPr>
            <a:lvl3pPr marL="2633472" indent="0">
              <a:buNone/>
              <a:defRPr sz="2900"/>
            </a:lvl3pPr>
            <a:lvl4pPr marL="3950208" indent="0">
              <a:buNone/>
              <a:defRPr sz="2600"/>
            </a:lvl4pPr>
            <a:lvl5pPr marL="5266944" indent="0">
              <a:buNone/>
              <a:defRPr sz="2600"/>
            </a:lvl5pPr>
            <a:lvl6pPr marL="6583680" indent="0">
              <a:buNone/>
              <a:defRPr sz="2600"/>
            </a:lvl6pPr>
            <a:lvl7pPr marL="7900416" indent="0">
              <a:buNone/>
              <a:defRPr sz="2600"/>
            </a:lvl7pPr>
            <a:lvl8pPr marL="9217152" indent="0">
              <a:buNone/>
              <a:defRPr sz="2600"/>
            </a:lvl8pPr>
            <a:lvl9pPr marL="10533888" indent="0">
              <a:buNone/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DE8E-76ED-4BDC-9EDB-8259B32E3E3F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883B5-7124-4670-8891-F4CCD07C98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63011" y="17389953"/>
            <a:ext cx="20090130" cy="2052982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563011" y="2219750"/>
            <a:ext cx="20090130" cy="14905673"/>
          </a:xfrm>
        </p:spPr>
        <p:txBody>
          <a:bodyPr rtlCol="0">
            <a:normAutofit/>
          </a:bodyPr>
          <a:lstStyle>
            <a:lvl1pPr marL="0" indent="0">
              <a:buNone/>
              <a:defRPr sz="9200"/>
            </a:lvl1pPr>
            <a:lvl2pPr marL="1316736" indent="0">
              <a:buNone/>
              <a:defRPr sz="8100"/>
            </a:lvl2pPr>
            <a:lvl3pPr marL="2633472" indent="0">
              <a:buNone/>
              <a:defRPr sz="6900"/>
            </a:lvl3pPr>
            <a:lvl4pPr marL="3950208" indent="0">
              <a:buNone/>
              <a:defRPr sz="5800"/>
            </a:lvl4pPr>
            <a:lvl5pPr marL="5266944" indent="0">
              <a:buNone/>
              <a:defRPr sz="5800"/>
            </a:lvl5pPr>
            <a:lvl6pPr marL="6583680" indent="0">
              <a:buNone/>
              <a:defRPr sz="5800"/>
            </a:lvl6pPr>
            <a:lvl7pPr marL="7900416" indent="0">
              <a:buNone/>
              <a:defRPr sz="5800"/>
            </a:lvl7pPr>
            <a:lvl8pPr marL="9217152" indent="0">
              <a:buNone/>
              <a:defRPr sz="5800"/>
            </a:lvl8pPr>
            <a:lvl9pPr marL="10533888" indent="0">
              <a:buNone/>
              <a:defRPr sz="58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563011" y="19442934"/>
            <a:ext cx="20090130" cy="2915576"/>
          </a:xfrm>
        </p:spPr>
        <p:txBody>
          <a:bodyPr/>
          <a:lstStyle>
            <a:lvl1pPr marL="0" indent="0">
              <a:buNone/>
              <a:defRPr sz="4000"/>
            </a:lvl1pPr>
            <a:lvl2pPr marL="1316736" indent="0">
              <a:buNone/>
              <a:defRPr sz="3500"/>
            </a:lvl2pPr>
            <a:lvl3pPr marL="2633472" indent="0">
              <a:buNone/>
              <a:defRPr sz="2900"/>
            </a:lvl3pPr>
            <a:lvl4pPr marL="3950208" indent="0">
              <a:buNone/>
              <a:defRPr sz="2600"/>
            </a:lvl4pPr>
            <a:lvl5pPr marL="5266944" indent="0">
              <a:buNone/>
              <a:defRPr sz="2600"/>
            </a:lvl5pPr>
            <a:lvl6pPr marL="6583680" indent="0">
              <a:buNone/>
              <a:defRPr sz="2600"/>
            </a:lvl6pPr>
            <a:lvl7pPr marL="7900416" indent="0">
              <a:buNone/>
              <a:defRPr sz="2600"/>
            </a:lvl7pPr>
            <a:lvl8pPr marL="9217152" indent="0">
              <a:buNone/>
              <a:defRPr sz="2600"/>
            </a:lvl8pPr>
            <a:lvl9pPr marL="10533888" indent="0">
              <a:buNone/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622B-7FBD-4FB4-8D9D-9B4B7B4ED67E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8943F-6133-4D17-BE93-689BDB6735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674813" y="993775"/>
            <a:ext cx="30133925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3347" tIns="131674" rIns="263347" bIns="1316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1674813" y="5795963"/>
            <a:ext cx="30133925" cy="163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3347" tIns="131674" rIns="263347" bIns="131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674813" y="23025100"/>
            <a:ext cx="781367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l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D702EB-A705-4043-9361-5F1E51E85D8E}" type="datetimeFigureOut">
              <a:rPr lang="zh-TW" altLang="en-US"/>
              <a:pPr>
                <a:defRPr/>
              </a:pPr>
              <a:t>2015/10/14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1441113" y="23025100"/>
            <a:ext cx="1060132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ctr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3995063" y="23025100"/>
            <a:ext cx="781367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r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EF7617B-3BCD-491D-BD8C-6B2F4871D4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32075" rtl="0" eaLnBrk="0" fontAlgn="base" hangingPunct="0">
        <a:spcBef>
          <a:spcPct val="0"/>
        </a:spcBef>
        <a:spcAft>
          <a:spcPct val="0"/>
        </a:spcAft>
        <a:defRPr sz="12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987425" indent="-9874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138363" indent="-8223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290888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608513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24550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242048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558784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520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192256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16736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33472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50208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66944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83680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900416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217152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533888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2012\2012一般海報\癲癇治療病友會.jpg"/>
          <p:cNvPicPr>
            <a:picLocks noChangeAspect="1" noChangeArrowheads="1"/>
          </p:cNvPicPr>
          <p:nvPr/>
        </p:nvPicPr>
        <p:blipFill>
          <a:blip r:embed="rId2"/>
          <a:srcRect t="7019"/>
          <a:stretch>
            <a:fillRect/>
          </a:stretch>
        </p:blipFill>
        <p:spPr bwMode="auto">
          <a:xfrm>
            <a:off x="0" y="0"/>
            <a:ext cx="33480375" cy="2484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>
          <a:xfrm>
            <a:off x="1095375" y="4332288"/>
            <a:ext cx="15079663" cy="14935200"/>
          </a:xfrm>
        </p:spPr>
        <p:txBody>
          <a:bodyPr/>
          <a:lstStyle/>
          <a:p>
            <a:pPr marL="0" indent="0" algn="just">
              <a:buNone/>
            </a:pP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　　癲癇病患由於發作時常以激烈或怪異的舉止表現，以及不可預期性，讓許多人對他們產生誤解，以致於日常生活、找職業、甚至投保都有許多困難，是社會上的弱勢族群。而老年的癲癇病患可說是弱勢中的弱勢，照顧這些病患有許多該注意的地方。</a:t>
            </a:r>
            <a:endParaRPr lang="en-US" altLang="zh-TW" sz="3800" dirty="0" smtClean="0">
              <a:latin typeface="Garamond" pitchFamily="18" charset="0"/>
              <a:ea typeface="標楷體" pitchFamily="65" charset="-120"/>
            </a:endParaRPr>
          </a:p>
          <a:p>
            <a:pPr marL="0" indent="0" algn="just">
              <a:buNone/>
            </a:pPr>
            <a:endParaRPr lang="zh-TW" altLang="en-US" sz="3800" dirty="0" smtClean="0">
              <a:latin typeface="Garamond" pitchFamily="18" charset="0"/>
              <a:ea typeface="標楷體" pitchFamily="65" charset="-120"/>
            </a:endParaRPr>
          </a:p>
          <a:p>
            <a:pPr algn="just">
              <a:buNone/>
            </a:pPr>
            <a:r>
              <a:rPr lang="zh-TW" altLang="en-US" sz="3800" b="1" u="sng" dirty="0" smtClean="0">
                <a:latin typeface="Garamond" pitchFamily="18" charset="0"/>
                <a:ea typeface="標楷體" pitchFamily="65" charset="-120"/>
              </a:rPr>
              <a:t>老年人容易出現癲癇</a:t>
            </a:r>
            <a:endParaRPr lang="zh-TW" altLang="en-US" sz="3800" b="1" dirty="0" smtClean="0">
              <a:latin typeface="Garamond" pitchFamily="18" charset="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　　如果年輕時沒癲癇，但過了</a:t>
            </a:r>
            <a:r>
              <a:rPr lang="en-US" sz="3800" dirty="0" smtClean="0">
                <a:latin typeface="Garamond" pitchFamily="18" charset="0"/>
                <a:ea typeface="標楷體" pitchFamily="65" charset="-120"/>
              </a:rPr>
              <a:t>60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歲才開始發作，最常見的原因是過去曾有腦中風的後遺症。其次是多重病因，因為年紀大百病叢生而容易誘發癲癇。例如糖尿病患者因為血糖高或腎功能不好，一旦出現感染，血糖失控、電解質不平衡等併發症，就可能引起癲癇發作。</a:t>
            </a:r>
          </a:p>
          <a:p>
            <a:pPr marL="0" indent="0" algn="just">
              <a:buNone/>
            </a:pP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　　初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略估計，在台灣癲癇病患約佔人口總數的</a:t>
            </a:r>
            <a:r>
              <a:rPr lang="en-US" sz="3800" dirty="0" smtClean="0">
                <a:latin typeface="Garamond" pitchFamily="18" charset="0"/>
                <a:ea typeface="標楷體" pitchFamily="65" charset="-120"/>
              </a:rPr>
              <a:t>0.6~1%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左右，但在老年族群的比率應該更多。一方面因為老年人腦神經逐漸退化，再者身體各器官也陸續出現問題，更容易引起癲癇發作。再加上癲癇症是慢性病，年輕時罹病往往會延續至老年，所以老年人癲癇發作的機率估計應該比其他年齡層高，只是難以調查、未受重視。</a:t>
            </a:r>
            <a:endParaRPr lang="en-US" altLang="zh-TW" sz="3800" dirty="0" smtClean="0">
              <a:latin typeface="Garamond" pitchFamily="18" charset="0"/>
              <a:ea typeface="標楷體" pitchFamily="65" charset="-120"/>
            </a:endParaRPr>
          </a:p>
          <a:p>
            <a:pPr marL="0" indent="0" algn="just">
              <a:buNone/>
            </a:pPr>
            <a:endParaRPr lang="zh-TW" altLang="en-US" sz="3800" dirty="0" smtClean="0">
              <a:latin typeface="Garamond" pitchFamily="18" charset="0"/>
              <a:ea typeface="標楷體" pitchFamily="65" charset="-120"/>
            </a:endParaRPr>
          </a:p>
          <a:p>
            <a:pPr algn="just">
              <a:buNone/>
            </a:pPr>
            <a:r>
              <a:rPr lang="zh-TW" altLang="en-US" sz="3800" b="1" u="sng" dirty="0" smtClean="0">
                <a:latin typeface="Garamond" pitchFamily="18" charset="0"/>
                <a:ea typeface="標楷體" pitchFamily="65" charset="-120"/>
              </a:rPr>
              <a:t>老年人的癲癇不易察覺</a:t>
            </a:r>
            <a:endParaRPr lang="zh-TW" altLang="en-US" sz="3800" b="1" dirty="0" smtClean="0">
              <a:latin typeface="Garamond" pitchFamily="18" charset="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　　雖然老年人癲癇發作的機率高，但卻比較不容易診斷。一般人會注意到的多是全身抽搐的「大發作」，至於局部發作或短暫的意識喪失常不當一回事，以為只是偶然意外。要診斷癲癇發作，病人的敘述或家屬觀察佔重要的線索，但老年患者常因失智、失語症、言語不清或重聽以致於溝通困難，無法詳細描述病情，這就得仰賴醫師去推測可能的病因。</a:t>
            </a:r>
            <a:endParaRPr lang="zh-TW" altLang="en-US" sz="3800" dirty="0"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629275" y="1327513"/>
            <a:ext cx="21869400" cy="20928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1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老年人的癲癇發作</a:t>
            </a:r>
          </a:p>
        </p:txBody>
      </p:sp>
      <p:sp>
        <p:nvSpPr>
          <p:cNvPr id="2053" name="文字方塊 16"/>
          <p:cNvSpPr txBox="1">
            <a:spLocks noChangeArrowheads="1"/>
          </p:cNvSpPr>
          <p:nvPr/>
        </p:nvSpPr>
        <p:spPr bwMode="auto">
          <a:xfrm flipH="1">
            <a:off x="18430875" y="13000038"/>
            <a:ext cx="16827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pic>
        <p:nvPicPr>
          <p:cNvPr id="2054" name="圖片 20" descr="癲癇LOGO-6.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76238"/>
            <a:ext cx="648652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文字方塊 22"/>
          <p:cNvSpPr txBox="1">
            <a:spLocks noChangeArrowheads="1"/>
          </p:cNvSpPr>
          <p:nvPr/>
        </p:nvSpPr>
        <p:spPr bwMode="auto">
          <a:xfrm>
            <a:off x="17052925" y="5621338"/>
            <a:ext cx="115125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2056" name="文字方塊 23"/>
          <p:cNvSpPr txBox="1">
            <a:spLocks noChangeArrowheads="1"/>
          </p:cNvSpPr>
          <p:nvPr/>
        </p:nvSpPr>
        <p:spPr bwMode="auto">
          <a:xfrm>
            <a:off x="18075275" y="6288088"/>
            <a:ext cx="122237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25" name="內容版面配置區 8"/>
          <p:cNvSpPr>
            <a:spLocks noGrp="1"/>
          </p:cNvSpPr>
          <p:nvPr>
            <p:ph sz="half" idx="2"/>
          </p:nvPr>
        </p:nvSpPr>
        <p:spPr>
          <a:xfrm>
            <a:off x="16964025" y="4332288"/>
            <a:ext cx="15079663" cy="14935200"/>
          </a:xfrm>
        </p:spPr>
        <p:txBody>
          <a:bodyPr/>
          <a:lstStyle/>
          <a:p>
            <a:pPr marL="0" indent="0" algn="just">
              <a:buNone/>
            </a:pP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　　老年人有時忽然呆呆的沒反應，身體既沒有抖動，也不會臉色蒼白，過幾分鐘後才又忽然清醒；有時則是看見臉部或手腳肌肉短暫的抽動，或眼球震顫，或以短暫的眩暈、頭痛來表現；更複雜的是用短暫的臉部潮紅、冒汗、心跳加速、嘔吐、腹瀉來表現。遇到上述特殊症狀，需考慮的病症非常多，癲癇是其中一個必須排除的原因，家屬應當帶患者來讓醫生仔細詢問評估。</a:t>
            </a:r>
            <a:endParaRPr lang="en-US" altLang="zh-TW" sz="3800" dirty="0" smtClean="0">
              <a:latin typeface="Garamond" pitchFamily="18" charset="0"/>
              <a:ea typeface="標楷體" pitchFamily="65" charset="-120"/>
            </a:endParaRPr>
          </a:p>
          <a:p>
            <a:pPr marL="0" indent="0" algn="just">
              <a:buNone/>
            </a:pPr>
            <a:endParaRPr lang="zh-TW" altLang="en-US" sz="3800" dirty="0" smtClean="0">
              <a:latin typeface="Garamond" pitchFamily="18" charset="0"/>
              <a:ea typeface="標楷體" pitchFamily="65" charset="-120"/>
            </a:endParaRPr>
          </a:p>
          <a:p>
            <a:pPr algn="just">
              <a:buNone/>
            </a:pPr>
            <a:r>
              <a:rPr lang="zh-TW" altLang="en-US" sz="3800" b="1" u="sng" dirty="0" smtClean="0">
                <a:latin typeface="Garamond" pitchFamily="18" charset="0"/>
                <a:ea typeface="標楷體" pitchFamily="65" charset="-120"/>
              </a:rPr>
              <a:t>老年人的癲癇需積極謹慎的治療</a:t>
            </a:r>
            <a:endParaRPr lang="zh-TW" altLang="en-US" sz="3800" b="1" dirty="0" smtClean="0">
              <a:latin typeface="Garamond" pitchFamily="18" charset="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　　癲癇的特色是陣發性出現，時間從幾秒鐘到幾分鐘都可能，當然有腦波佐證最好，但每次做腦波未必能抓到腦部異常放電。輕微的癲癇發作固然沒甚麼傷害，但如果常發作卻不處理，可能演變成嚴重大發作。尤其是老年人萬一因發作而跌倒，造成頭部外傷、骨折或其他併發症更是雪上加霜。</a:t>
            </a:r>
          </a:p>
          <a:p>
            <a:pPr marL="0" indent="0" algn="just">
              <a:buNone/>
            </a:pP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　　因此如果腦部有病變</a:t>
            </a:r>
            <a:r>
              <a:rPr lang="en-US" sz="3800" dirty="0" smtClean="0">
                <a:latin typeface="Garamond" pitchFamily="18" charset="0"/>
                <a:ea typeface="標楷體" pitchFamily="65" charset="-120"/>
              </a:rPr>
              <a:t>(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如中風、外傷、腦瘤或水腦症等</a:t>
            </a:r>
            <a:r>
              <a:rPr lang="en-US" sz="3800" dirty="0" smtClean="0">
                <a:latin typeface="Garamond" pitchFamily="18" charset="0"/>
                <a:ea typeface="標楷體" pitchFamily="65" charset="-120"/>
              </a:rPr>
              <a:t>)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，或是屬於常發作的高危險群族群</a:t>
            </a:r>
            <a:r>
              <a:rPr lang="en-US" sz="3800" dirty="0" smtClean="0">
                <a:latin typeface="Garamond" pitchFamily="18" charset="0"/>
                <a:ea typeface="標楷體" pitchFamily="65" charset="-120"/>
              </a:rPr>
              <a:t>(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如反覆感染、糖尿病或肝腎功能異常等</a:t>
            </a:r>
            <a:r>
              <a:rPr lang="en-US" sz="3800" dirty="0" smtClean="0">
                <a:latin typeface="Garamond" pitchFamily="18" charset="0"/>
                <a:ea typeface="標楷體" pitchFamily="65" charset="-120"/>
              </a:rPr>
              <a:t>)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，一旦診斷為癲癇症後應該規律吃藥比較安全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。</a:t>
            </a:r>
            <a:endParaRPr lang="en-US" altLang="zh-TW" sz="3800" dirty="0" smtClean="0">
              <a:latin typeface="Garamond" pitchFamily="18" charset="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　　在</a:t>
            </a:r>
            <a:r>
              <a:rPr lang="zh-TW" altLang="en-US" sz="3800" dirty="0" smtClean="0">
                <a:latin typeface="Garamond" pitchFamily="18" charset="0"/>
                <a:ea typeface="標楷體" pitchFamily="65" charset="-120"/>
              </a:rPr>
              <a:t>癲癇藥物的選擇上，老年人跟其他年齡層有顯著差異。一是癲癇藥或多或少可能對心、肝、腎等器官造成影響，需視個別狀況調整；再者老年人常因其他疾病而合併使用多重藥物，如降血酯藥、或中風用的抗凝血劑等，上述藥物跟抗癲癇藥會交互作用而影響彼此藥效，所以治療時需考慮的因素更多。患者應當清楚告知醫師目前所有用藥，以避免抗癲癇藥藥效不佳或出現其他併發症。</a:t>
            </a:r>
            <a:endParaRPr lang="zh-TW" altLang="en-US" sz="3800" dirty="0">
              <a:latin typeface="Garamond" pitchFamily="18" charset="0"/>
              <a:ea typeface="標楷體" pitchFamily="65" charset="-120"/>
            </a:endParaRPr>
          </a:p>
        </p:txBody>
      </p:sp>
      <p:pic>
        <p:nvPicPr>
          <p:cNvPr id="2058" name="Picture 2" descr="CGEC-slide"/>
          <p:cNvPicPr>
            <a:picLocks noChangeAspect="1" noChangeArrowheads="1"/>
          </p:cNvPicPr>
          <p:nvPr/>
        </p:nvPicPr>
        <p:blipFill>
          <a:blip r:embed="rId4"/>
          <a:srcRect t="55302" b="-2"/>
          <a:stretch>
            <a:fillRect/>
          </a:stretch>
        </p:blipFill>
        <p:spPr bwMode="auto">
          <a:xfrm>
            <a:off x="0" y="19291300"/>
            <a:ext cx="33483550" cy="55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文字方塊 41"/>
          <p:cNvSpPr txBox="1">
            <a:spLocks noChangeArrowheads="1"/>
          </p:cNvSpPr>
          <p:nvPr/>
        </p:nvSpPr>
        <p:spPr bwMode="auto">
          <a:xfrm>
            <a:off x="7985125" y="19845338"/>
            <a:ext cx="24003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TW" altLang="en-US" b="1" dirty="0" smtClean="0">
                <a:latin typeface="Garamond" pitchFamily="18" charset="0"/>
                <a:ea typeface="標楷體" pitchFamily="65" charset="-120"/>
              </a:rPr>
              <a:t>總而言之，人老了各種毛病都可能產生，尤其當腦部出現病變，發生癲癇機率也隨之升高。當家人發現老年病人有反覆、短暫、難以解釋的病情時，最好找醫生評估</a:t>
            </a:r>
            <a:endParaRPr lang="en-US" altLang="zh-TW" b="1" dirty="0" smtClean="0">
              <a:latin typeface="Garamond" pitchFamily="18" charset="0"/>
              <a:ea typeface="標楷體" pitchFamily="65" charset="-120"/>
            </a:endParaRPr>
          </a:p>
          <a:p>
            <a:pPr algn="just"/>
            <a:r>
              <a:rPr lang="zh-TW" altLang="en-US" b="1" dirty="0" smtClean="0">
                <a:latin typeface="Garamond" pitchFamily="18" charset="0"/>
                <a:ea typeface="標楷體" pitchFamily="65" charset="-120"/>
              </a:rPr>
              <a:t>。另外，當診斷為癲癇後切莫自己調藥，否則容易造成癲癇惡化甚至危及生命。</a:t>
            </a:r>
            <a:endParaRPr lang="zh-TW" altLang="en-US" b="1" dirty="0"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2060" name="文字方塊 11"/>
          <p:cNvSpPr txBox="1">
            <a:spLocks noChangeArrowheads="1"/>
          </p:cNvSpPr>
          <p:nvPr/>
        </p:nvSpPr>
        <p:spPr bwMode="auto">
          <a:xfrm>
            <a:off x="7718425" y="19623088"/>
            <a:ext cx="244919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73</Words>
  <Application>Microsoft Office PowerPoint</Application>
  <PresentationFormat>自訂</PresentationFormat>
  <Paragraphs>17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stor</cp:lastModifiedBy>
  <cp:revision>192</cp:revision>
  <cp:lastPrinted>2015-05-15T06:36:16Z</cp:lastPrinted>
  <dcterms:created xsi:type="dcterms:W3CDTF">2012-04-12T06:56:09Z</dcterms:created>
  <dcterms:modified xsi:type="dcterms:W3CDTF">2015-10-14T03:58:18Z</dcterms:modified>
</cp:coreProperties>
</file>