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58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29" autoAdjust="0"/>
  </p:normalViewPr>
  <p:slideViewPr>
    <p:cSldViewPr>
      <p:cViewPr varScale="1">
        <p:scale>
          <a:sx n="101" d="100"/>
          <a:sy n="101" d="100"/>
        </p:scale>
        <p:origin x="183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CB0E4-5D8A-4125-94E0-408D65BA1FD9}" type="datetimeFigureOut">
              <a:rPr lang="zh-TW" altLang="en-US" smtClean="0"/>
              <a:t>2022/3/16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6804F-3519-40A3-8872-EB68726275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0788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6804F-3519-40A3-8872-EB68726275FA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1550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0A98-B32D-4FC3-9D9A-DE150FFC4502}" type="datetimeFigureOut">
              <a:rPr lang="zh-TW" altLang="en-US" smtClean="0"/>
              <a:t>2022/3/16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C782-420C-4D7B-9291-F977DC930B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52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0A98-B32D-4FC3-9D9A-DE150FFC4502}" type="datetimeFigureOut">
              <a:rPr lang="zh-TW" altLang="en-US" smtClean="0"/>
              <a:t>2022/3/16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C782-420C-4D7B-9291-F977DC930B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294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0A98-B32D-4FC3-9D9A-DE150FFC4502}" type="datetimeFigureOut">
              <a:rPr lang="zh-TW" altLang="en-US" smtClean="0"/>
              <a:t>2022/3/16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C782-420C-4D7B-9291-F977DC930B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0823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0A98-B32D-4FC3-9D9A-DE150FFC4502}" type="datetimeFigureOut">
              <a:rPr lang="zh-TW" altLang="en-US" smtClean="0"/>
              <a:t>2022/3/16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C782-420C-4D7B-9291-F977DC930B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444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0A98-B32D-4FC3-9D9A-DE150FFC4502}" type="datetimeFigureOut">
              <a:rPr lang="zh-TW" altLang="en-US" smtClean="0"/>
              <a:t>2022/3/16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C782-420C-4D7B-9291-F977DC930B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78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0A98-B32D-4FC3-9D9A-DE150FFC4502}" type="datetimeFigureOut">
              <a:rPr lang="zh-TW" altLang="en-US" smtClean="0"/>
              <a:t>2022/3/16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C782-420C-4D7B-9291-F977DC930B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3964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0A98-B32D-4FC3-9D9A-DE150FFC4502}" type="datetimeFigureOut">
              <a:rPr lang="zh-TW" altLang="en-US" smtClean="0"/>
              <a:t>2022/3/16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C782-420C-4D7B-9291-F977DC930B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509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0A98-B32D-4FC3-9D9A-DE150FFC4502}" type="datetimeFigureOut">
              <a:rPr lang="zh-TW" altLang="en-US" smtClean="0"/>
              <a:t>2022/3/16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C782-420C-4D7B-9291-F977DC930B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8299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0A98-B32D-4FC3-9D9A-DE150FFC4502}" type="datetimeFigureOut">
              <a:rPr lang="zh-TW" altLang="en-US" smtClean="0"/>
              <a:t>2022/3/16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C782-420C-4D7B-9291-F977DC930B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726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0A98-B32D-4FC3-9D9A-DE150FFC4502}" type="datetimeFigureOut">
              <a:rPr lang="zh-TW" altLang="en-US" smtClean="0"/>
              <a:t>2022/3/16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C782-420C-4D7B-9291-F977DC930B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4762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0A98-B32D-4FC3-9D9A-DE150FFC4502}" type="datetimeFigureOut">
              <a:rPr lang="zh-TW" altLang="en-US" smtClean="0"/>
              <a:t>2022/3/16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2C782-420C-4D7B-9291-F977DC930B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082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00A98-B32D-4FC3-9D9A-DE150FFC4502}" type="datetimeFigureOut">
              <a:rPr lang="zh-TW" altLang="en-US" smtClean="0"/>
              <a:t>2022/3/16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2C782-420C-4D7B-9291-F977DC930B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636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他科糖尿病患轉介新陳代謝科時機</a:t>
            </a:r>
            <a:br>
              <a:rPr lang="en-US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3-10-2022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制定</a:t>
            </a:r>
            <a:endParaRPr lang="zh-TW" altLang="en-US" sz="30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823557"/>
              </p:ext>
            </p:extLst>
          </p:nvPr>
        </p:nvGraphicFramePr>
        <p:xfrm>
          <a:off x="791580" y="1772816"/>
          <a:ext cx="7560839" cy="3719798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809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51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349">
                <a:tc>
                  <a:txBody>
                    <a:bodyPr/>
                    <a:lstStyle/>
                    <a:p>
                      <a:endParaRPr lang="zh-TW" altLang="en-US" sz="2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200" b="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臨床情境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0912"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高血糖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門診患者一年內</a:t>
                      </a:r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次</a:t>
                      </a:r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含</a:t>
                      </a:r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以上</a:t>
                      </a:r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HbA1c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≥</a:t>
                      </a:r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9.0%</a:t>
                      </a:r>
                      <a:r>
                        <a:rPr lang="zh-TW" altLang="en-US" sz="18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電腦提示</a:t>
                      </a:r>
                      <a:r>
                        <a:rPr lang="zh-TW" altLang="en-US" sz="1800" b="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轉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診新陳代謝科</a:t>
                      </a:r>
                      <a:endParaRPr lang="en-US" altLang="zh-TW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l"/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</a:p>
                    <a:p>
                      <a:pPr marL="800100" lvl="1" indent="-342900" algn="l">
                        <a:buFont typeface="+mj-lt"/>
                        <a:buAutoNum type="alphaLcParenR"/>
                      </a:pP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住院病人連續</a:t>
                      </a:r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次血糖≥</a:t>
                      </a:r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300 mg/dl</a:t>
                      </a:r>
                      <a:r>
                        <a:rPr lang="zh-TW" altLang="en-US" sz="18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電腦提示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會診新陳代謝科</a:t>
                      </a:r>
                      <a:endParaRPr lang="en-US" altLang="zh-TW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800100" lvl="1" indent="-342900" algn="l">
                        <a:buFont typeface="+mj-lt"/>
                        <a:buAutoNum type="alphaLcParenR"/>
                      </a:pP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連續</a:t>
                      </a:r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次血糖≥</a:t>
                      </a:r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400 mg/dl</a:t>
                      </a:r>
                      <a:r>
                        <a:rPr lang="zh-TW" altLang="en-US" sz="18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電腦強制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會診新陳代謝科</a:t>
                      </a:r>
                      <a:endParaRPr lang="en-US" altLang="zh-TW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699"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低血糖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住院患者</a:t>
                      </a:r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48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小時內發生</a:t>
                      </a:r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次</a:t>
                      </a:r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含</a:t>
                      </a:r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以上血糖</a:t>
                      </a:r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&lt; 54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mg/dL</a:t>
                      </a:r>
                      <a:r>
                        <a:rPr lang="zh-TW" altLang="en-US" sz="18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電腦提示</a:t>
                      </a:r>
                      <a:r>
                        <a:rPr lang="zh-TW" altLang="en-US" sz="1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會診新陳代謝科</a:t>
                      </a:r>
                      <a:endParaRPr lang="en-US" altLang="zh-TW" sz="1800" b="0" i="0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699"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其他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zh-TW" altLang="en-US" sz="1800" b="0" i="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對於血糖藥物調整有疑問</a:t>
                      </a:r>
                      <a:endParaRPr lang="en-US" altLang="zh-TW" sz="1800" b="0" i="0" kern="12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7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902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566936"/>
          </a:xfrm>
        </p:spPr>
        <p:txBody>
          <a:bodyPr>
            <a:normAutofit fontScale="90000"/>
          </a:bodyPr>
          <a:lstStyle/>
          <a:p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糖尿病患者由新代轉介他科時機</a:t>
            </a:r>
            <a:br>
              <a:rPr lang="en-US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3/8/2022</a:t>
            </a:r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制定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031469"/>
              </p:ext>
            </p:extLst>
          </p:nvPr>
        </p:nvGraphicFramePr>
        <p:xfrm>
          <a:off x="251520" y="1166059"/>
          <a:ext cx="8712969" cy="5691941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5900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200" b="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血管病變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併發症分類</a:t>
                      </a:r>
                    </a:p>
                    <a:p>
                      <a:pPr algn="l"/>
                      <a:endParaRPr lang="zh-TW" altLang="en-US" sz="2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200" b="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臨床情境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200" b="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轉介科別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8260">
                <a:tc rowSpan="3">
                  <a:txBody>
                    <a:bodyPr/>
                    <a:lstStyle/>
                    <a:p>
                      <a:pPr algn="l"/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大血管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心血管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Stable angina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Unstable angina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Myocardial infarction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Heart failure</a:t>
                      </a:r>
                      <a:endParaRPr lang="zh-TW" altLang="en-US" sz="1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心臟科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072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腦血管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中風，失智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神經內科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48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周邊動脈疾病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發生間歇性跛行或足部脈搏微弱或</a:t>
                      </a:r>
                      <a:r>
                        <a:rPr lang="en-US" altLang="zh-TW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ABI</a:t>
                      </a:r>
                      <a:r>
                        <a:rPr lang="zh-TW" altLang="en-US" sz="1600" b="0" i="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≤</a:t>
                      </a:r>
                      <a:r>
                        <a:rPr lang="en-US" altLang="zh-TW" sz="1600" b="0" i="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心臟科或血管外科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5349">
                <a:tc rowSpan="3">
                  <a:txBody>
                    <a:bodyPr/>
                    <a:lstStyle/>
                    <a:p>
                      <a:pPr algn="l"/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小血管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神經病變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初步治療後症狀仍無法明顯改善的周邊神經病變</a:t>
                      </a:r>
                      <a:endParaRPr lang="en-US" altLang="zh-TW" sz="1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神經內科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372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腎臟病變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Urine ACR</a:t>
                      </a:r>
                      <a:r>
                        <a:rPr lang="zh-TW" altLang="en-US" sz="1600" b="0" i="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≥</a:t>
                      </a:r>
                      <a:r>
                        <a:rPr lang="en-US" altLang="zh-TW" sz="1600" b="0" i="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300</a:t>
                      </a:r>
                      <a:r>
                        <a:rPr lang="zh-TW" altLang="en-US" sz="1600" b="0" i="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altLang="zh-TW" sz="1600" b="0" i="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mg/g</a:t>
                      </a:r>
                    </a:p>
                    <a:p>
                      <a:pPr algn="l"/>
                      <a:r>
                        <a:rPr lang="en-US" altLang="zh-TW" sz="1600" b="0" i="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eGFR&lt; 30 mL/min/1.73m</a:t>
                      </a:r>
                      <a:r>
                        <a:rPr lang="en-US" altLang="zh-TW" sz="1600" b="0" i="0" kern="1200" baseline="300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</a:t>
                      </a:r>
                    </a:p>
                    <a:p>
                      <a:pPr algn="l"/>
                      <a:r>
                        <a:rPr lang="zh-TW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慢性腎病變病人</a:t>
                      </a:r>
                      <a:r>
                        <a:rPr lang="en-US" altLang="zh-TW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e</a:t>
                      </a:r>
                      <a:r>
                        <a:rPr lang="en-US" altLang="zh-TW" sz="1600" b="0" i="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GFR</a:t>
                      </a:r>
                      <a:r>
                        <a:rPr lang="zh-TW" altLang="en-US" sz="1600" b="0" i="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下降</a:t>
                      </a:r>
                      <a:r>
                        <a:rPr lang="en-US" altLang="zh-TW" sz="1600" b="0" i="0" kern="12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20%</a:t>
                      </a:r>
                      <a:endParaRPr lang="zh-TW" altLang="en-US" sz="1600" baseline="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腎臟科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414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視網膜病變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重度非增殖性視網膜病變</a:t>
                      </a:r>
                      <a:endParaRPr lang="en-US" altLang="zh-TW" sz="1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增殖性視網膜病變</a:t>
                      </a:r>
                      <a:endParaRPr lang="en-US" altLang="zh-TW" sz="1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黃斑部水腫</a:t>
                      </a:r>
                      <a:endParaRPr lang="en-US" altLang="zh-TW" sz="1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有視力模糊等症狀</a:t>
                      </a:r>
                      <a:endParaRPr lang="en-US" altLang="zh-TW" sz="1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眼科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02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228</Words>
  <Application>Microsoft Office PowerPoint</Application>
  <PresentationFormat>如螢幕大小 (4:3)</PresentationFormat>
  <Paragraphs>45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標楷體</vt:lpstr>
      <vt:lpstr>Arial</vt:lpstr>
      <vt:lpstr>Calibri</vt:lpstr>
      <vt:lpstr>Office 佈景主題</vt:lpstr>
      <vt:lpstr>他科糖尿病患轉介新陳代謝科時機 3-10-2022制定</vt:lpstr>
      <vt:lpstr>糖尿病患者由新代轉介他科時機 3/8/2022制定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吳明諴</dc:creator>
  <cp:lastModifiedBy>Shu-Fu Lin</cp:lastModifiedBy>
  <cp:revision>33</cp:revision>
  <dcterms:created xsi:type="dcterms:W3CDTF">2022-03-01T14:25:33Z</dcterms:created>
  <dcterms:modified xsi:type="dcterms:W3CDTF">2022-03-16T01:43:53Z</dcterms:modified>
</cp:coreProperties>
</file>