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8" r:id="rId5"/>
    <p:sldId id="274" r:id="rId6"/>
    <p:sldId id="269" r:id="rId7"/>
    <p:sldId id="270" r:id="rId8"/>
    <p:sldId id="271" r:id="rId9"/>
    <p:sldId id="273" r:id="rId10"/>
    <p:sldId id="261" r:id="rId11"/>
    <p:sldId id="262" r:id="rId12"/>
    <p:sldId id="265" r:id="rId13"/>
    <p:sldId id="272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D48-1182-4BC4-87C7-F15B87D2B7B6}" type="datetimeFigureOut">
              <a:rPr lang="zh-TW" altLang="en-US" smtClean="0"/>
              <a:t>2022/10/6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BC78-7D05-415C-A2A2-B8386537A8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28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D48-1182-4BC4-87C7-F15B87D2B7B6}" type="datetimeFigureOut">
              <a:rPr lang="zh-TW" altLang="en-US" smtClean="0"/>
              <a:t>2022/10/6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BC78-7D05-415C-A2A2-B8386537A8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17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D48-1182-4BC4-87C7-F15B87D2B7B6}" type="datetimeFigureOut">
              <a:rPr lang="zh-TW" altLang="en-US" smtClean="0"/>
              <a:t>2022/10/6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BC78-7D05-415C-A2A2-B8386537A8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999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D48-1182-4BC4-87C7-F15B87D2B7B6}" type="datetimeFigureOut">
              <a:rPr lang="zh-TW" altLang="en-US" smtClean="0"/>
              <a:t>2022/10/6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BC78-7D05-415C-A2A2-B8386537A8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850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D48-1182-4BC4-87C7-F15B87D2B7B6}" type="datetimeFigureOut">
              <a:rPr lang="zh-TW" altLang="en-US" smtClean="0"/>
              <a:t>2022/10/6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BC78-7D05-415C-A2A2-B8386537A8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65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D48-1182-4BC4-87C7-F15B87D2B7B6}" type="datetimeFigureOut">
              <a:rPr lang="zh-TW" altLang="en-US" smtClean="0"/>
              <a:t>2022/10/6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BC78-7D05-415C-A2A2-B8386537A8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6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D48-1182-4BC4-87C7-F15B87D2B7B6}" type="datetimeFigureOut">
              <a:rPr lang="zh-TW" altLang="en-US" smtClean="0"/>
              <a:t>2022/10/6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BC78-7D05-415C-A2A2-B8386537A8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89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D48-1182-4BC4-87C7-F15B87D2B7B6}" type="datetimeFigureOut">
              <a:rPr lang="zh-TW" altLang="en-US" smtClean="0"/>
              <a:t>2022/10/6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BC78-7D05-415C-A2A2-B8386537A8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259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D48-1182-4BC4-87C7-F15B87D2B7B6}" type="datetimeFigureOut">
              <a:rPr lang="zh-TW" altLang="en-US" smtClean="0"/>
              <a:t>2022/10/6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BC78-7D05-415C-A2A2-B8386537A8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59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D48-1182-4BC4-87C7-F15B87D2B7B6}" type="datetimeFigureOut">
              <a:rPr lang="zh-TW" altLang="en-US" smtClean="0"/>
              <a:t>2022/10/6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BC78-7D05-415C-A2A2-B8386537A8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219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6D48-1182-4BC4-87C7-F15B87D2B7B6}" type="datetimeFigureOut">
              <a:rPr lang="zh-TW" altLang="en-US" smtClean="0"/>
              <a:t>2022/10/6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BC78-7D05-415C-A2A2-B8386537A8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35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66D48-1182-4BC4-87C7-F15B87D2B7B6}" type="datetimeFigureOut">
              <a:rPr lang="zh-TW" altLang="en-US" smtClean="0"/>
              <a:t>2022/10/6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BC78-7D05-415C-A2A2-B8386537A8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2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跨領域討論會議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楊雅涵 藥師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/>
              <a:t>2018.09.20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024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、抗骨質吸收劑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雙磷酸鹽類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抑制蝕骨細胞活性，降低骨代謝率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0121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411729"/>
              </p:ext>
            </p:extLst>
          </p:nvPr>
        </p:nvGraphicFramePr>
        <p:xfrm>
          <a:off x="251520" y="188640"/>
          <a:ext cx="8568951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876"/>
                <a:gridCol w="1525704"/>
                <a:gridCol w="1713790"/>
                <a:gridCol w="3427581"/>
              </a:tblGrid>
              <a:tr h="517282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藥品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成分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用法用量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93980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Fosamax Plus</a:t>
                      </a: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福善美保骨錠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Alendronic</a:t>
                      </a:r>
                      <a:r>
                        <a:rPr lang="en-US" altLang="zh-TW" dirty="0" smtClean="0"/>
                        <a:t> acid+ Vit.D3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70mg+5600IU/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每週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939807"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Bonviva</a:t>
                      </a:r>
                      <a:r>
                        <a:rPr lang="en-US" altLang="zh-TW" dirty="0" smtClean="0"/>
                        <a:t> </a:t>
                      </a:r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骨維壯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Ibandronic</a:t>
                      </a:r>
                      <a:r>
                        <a:rPr lang="en-US" altLang="zh-TW" dirty="0" smtClean="0"/>
                        <a:t> acid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3mg/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每三個月</a:t>
                      </a:r>
                      <a:r>
                        <a:rPr lang="en-US" altLang="zh-TW" dirty="0" smtClean="0"/>
                        <a:t>IM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939808"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Aclasta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骨力強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Zoledronic</a:t>
                      </a:r>
                      <a:r>
                        <a:rPr lang="en-US" altLang="zh-TW" dirty="0" smtClean="0"/>
                        <a:t> acid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5mg/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每年</a:t>
                      </a:r>
                      <a:endParaRPr lang="en-US" altLang="zh-TW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 smtClean="0"/>
                        <a:t>IM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64" y="764704"/>
            <a:ext cx="2856352" cy="187220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64" y="2708920"/>
            <a:ext cx="2856352" cy="187220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64" y="4581128"/>
            <a:ext cx="285635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1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三、促骨質合成劑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骨穩</a:t>
            </a:r>
            <a:r>
              <a:rPr lang="en-US" altLang="zh-TW" dirty="0" err="1">
                <a:solidFill>
                  <a:srgbClr val="FF0000"/>
                </a:solidFill>
              </a:rPr>
              <a:t>Forteo</a:t>
            </a:r>
            <a:r>
              <a:rPr lang="en-US" altLang="zh-TW" dirty="0" smtClean="0">
                <a:solidFill>
                  <a:srgbClr val="FF0000"/>
                </a:solidFill>
              </a:rPr>
              <a:t>®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成分</a:t>
            </a:r>
            <a:r>
              <a:rPr lang="en-US" altLang="zh-TW" dirty="0" smtClean="0"/>
              <a:t>:</a:t>
            </a:r>
            <a:r>
              <a:rPr lang="en-US" altLang="zh-TW" dirty="0" err="1" smtClean="0"/>
              <a:t>Teriparatide</a:t>
            </a:r>
            <a:endParaRPr lang="en-US" altLang="zh-TW" dirty="0" smtClean="0"/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含重組人體副甲狀腺荷爾蒙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片段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人工合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成的副甲狀腺素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用法用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dirty="0" smtClean="0"/>
              <a:t>:</a:t>
            </a:r>
            <a:r>
              <a:rPr lang="el-GR" altLang="zh-TW" dirty="0"/>
              <a:t>20 μ</a:t>
            </a:r>
            <a:r>
              <a:rPr lang="en-US" altLang="zh-TW" dirty="0" smtClean="0"/>
              <a:t>g</a:t>
            </a:r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皮下注射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施打部位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腹部</a:t>
            </a:r>
            <a:r>
              <a:rPr lang="zh-TW" altLang="en-US" dirty="0" smtClean="0">
                <a:latin typeface="新細明體"/>
                <a:ea typeface="新細明體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大腿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49080"/>
            <a:ext cx="3600400" cy="25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四、擬鈣劑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REGPARA</a:t>
            </a:r>
            <a:r>
              <a:rPr lang="en-US" altLang="zh-TW" dirty="0" smtClean="0">
                <a:solidFill>
                  <a:srgbClr val="FF0000"/>
                </a:solidFill>
              </a:rPr>
              <a:t>®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銳克鈣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成分</a:t>
            </a:r>
            <a:r>
              <a:rPr lang="en-US" altLang="zh-TW" dirty="0"/>
              <a:t>:</a:t>
            </a:r>
            <a:r>
              <a:rPr lang="en-US" altLang="zh-TW" dirty="0" err="1" smtClean="0"/>
              <a:t>Cinacalcet</a:t>
            </a:r>
            <a:r>
              <a:rPr lang="zh-TW" altLang="en-US" dirty="0" smtClean="0"/>
              <a:t> </a:t>
            </a:r>
            <a:r>
              <a:rPr lang="en-US" altLang="zh-TW" dirty="0" smtClean="0"/>
              <a:t>25mg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機轉</a:t>
            </a:r>
            <a:r>
              <a:rPr lang="en-US" altLang="zh-TW" dirty="0" smtClean="0"/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改變鈣敏感受體的形狀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，讓鈣敏感受體對鈣的敏感度升高，使得血鈣在較低濃度即可抑制</a:t>
            </a:r>
            <a:r>
              <a:rPr lang="en-US" altLang="zh-TW" dirty="0" smtClean="0">
                <a:ea typeface="標楷體" panose="03000509000000000000" pitchFamily="65" charset="-120"/>
              </a:rPr>
              <a:t>PTH</a:t>
            </a:r>
            <a:endParaRPr lang="en-US" altLang="zh-TW" dirty="0" smtClean="0"/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用法用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</a:t>
            </a:r>
            <a:r>
              <a:rPr lang="en-US" altLang="zh-TW" dirty="0" smtClean="0"/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起始劑量</a:t>
            </a:r>
            <a:r>
              <a:rPr lang="en-US" altLang="zh-TW" dirty="0" smtClean="0"/>
              <a:t>25mg QD </a:t>
            </a:r>
            <a:r>
              <a:rPr lang="zh-TW" altLang="en-US" dirty="0" smtClean="0"/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依患者</a:t>
            </a:r>
            <a:r>
              <a:rPr lang="en-US" altLang="zh-TW" dirty="0" smtClean="0">
                <a:ea typeface="標楷體" panose="03000509000000000000" pitchFamily="65" charset="-120"/>
              </a:rPr>
              <a:t>PTH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值增加劑量，每次增加</a:t>
            </a:r>
            <a:r>
              <a:rPr lang="en-US" altLang="zh-TW" dirty="0" smtClean="0">
                <a:ea typeface="標楷體" panose="03000509000000000000" pitchFamily="65" charset="-120"/>
              </a:rPr>
              <a:t>25mg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</a:t>
            </a:r>
            <a:r>
              <a:rPr lang="en-US" altLang="zh-TW" dirty="0">
                <a:ea typeface="標楷體" panose="03000509000000000000" pitchFamily="65" charset="-120"/>
              </a:rPr>
              <a:t>100mg </a:t>
            </a:r>
            <a:r>
              <a:rPr lang="en-US" altLang="zh-TW" dirty="0" smtClean="0">
                <a:ea typeface="標楷體" panose="03000509000000000000" pitchFamily="65" charset="-120"/>
              </a:rPr>
              <a:t>QD</a:t>
            </a:r>
            <a:r>
              <a:rPr lang="zh-TW" altLang="en-US" dirty="0" smtClean="0">
                <a:ea typeface="標楷體" panose="03000509000000000000" pitchFamily="65" charset="-120"/>
              </a:rPr>
              <a:t>；每次增加劑量需間隔</a:t>
            </a:r>
            <a:r>
              <a:rPr lang="en-US" altLang="zh-TW" dirty="0" smtClean="0">
                <a:ea typeface="標楷體" panose="03000509000000000000" pitchFamily="65" charset="-120"/>
              </a:rPr>
              <a:t>2-4</a:t>
            </a:r>
            <a:r>
              <a:rPr lang="zh-TW" altLang="en-US" dirty="0" smtClean="0">
                <a:ea typeface="標楷體" panose="03000509000000000000" pitchFamily="65" charset="-120"/>
              </a:rPr>
              <a:t>週。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653136"/>
            <a:ext cx="316835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7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5536"/>
            <a:ext cx="7504095" cy="6552728"/>
          </a:xfrm>
        </p:spPr>
      </p:pic>
    </p:spTree>
    <p:extLst>
      <p:ext uri="{BB962C8B-B14F-4D97-AF65-F5344CB8AC3E}">
        <p14:creationId xmlns:p14="http://schemas.microsoft.com/office/powerpoint/2010/main" val="420832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econdary hyperparathyroidism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Hypocalcemia</a:t>
            </a:r>
          </a:p>
          <a:p>
            <a:r>
              <a:rPr lang="en-US" altLang="zh-TW" dirty="0" smtClean="0"/>
              <a:t>Hyperphosphatemia</a:t>
            </a:r>
          </a:p>
          <a:p>
            <a:r>
              <a:rPr lang="en-US" altLang="zh-TW" dirty="0" err="1" smtClean="0"/>
              <a:t>Vit.D</a:t>
            </a:r>
            <a:r>
              <a:rPr lang="en-US" altLang="zh-TW" dirty="0" smtClean="0"/>
              <a:t> </a:t>
            </a:r>
            <a:r>
              <a:rPr lang="en-US" altLang="zh-TW" dirty="0" smtClean="0">
                <a:latin typeface="新細明體"/>
                <a:ea typeface="新細明體"/>
              </a:rPr>
              <a:t>↓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52" y="3212976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含鈣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磷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結合劑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（俗稱鈣片）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碳酸鈣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及醋酸鈣為主。因為價格便宜、療效等因素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目前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仍是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臨床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上的首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選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藥物。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疑慮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本身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含的鈣如果吸收太多會對身體有害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血管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鈣化、硬化或軟組織鈣化沉積。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因此 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如果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選用鈣片降磷，必須在降磷效果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減少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身體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鈣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負擔中取得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平衡。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碳酸鈣效果受腸胃到酸鹼值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影響，降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磷的效果較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差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醋酸鈣不會受到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pH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值影響，不需要咬碎或磨粉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25144"/>
            <a:ext cx="293846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1656"/>
            <a:ext cx="2871787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979712" y="26064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一、磷結合劑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439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527612"/>
              </p:ext>
            </p:extLst>
          </p:nvPr>
        </p:nvGraphicFramePr>
        <p:xfrm>
          <a:off x="467544" y="188640"/>
          <a:ext cx="8424936" cy="3132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728192"/>
                <a:gridCol w="1512168"/>
                <a:gridCol w="1152128"/>
                <a:gridCol w="2088232"/>
              </a:tblGrid>
              <a:tr h="92988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種類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鈣被吸收比例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每吸收</a:t>
                      </a:r>
                      <a:r>
                        <a:rPr lang="en-US" altLang="zh-TW" dirty="0" smtClean="0">
                          <a:latin typeface="+mn-lt"/>
                          <a:ea typeface="標楷體" panose="03000509000000000000" pitchFamily="65" charset="-120"/>
                        </a:rPr>
                        <a:t>1mg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的鈣可結合多少的磷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</a:t>
                      </a:r>
                      <a:r>
                        <a:rPr lang="en-US" altLang="zh-TW" dirty="0" smtClean="0"/>
                        <a:t>1g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的鈣片可結合多少的磷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每一顆鈣片可結合多少磷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1014332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碳酸鈣</a:t>
                      </a:r>
                      <a:r>
                        <a:rPr lang="en-US" altLang="zh-TW" dirty="0" smtClean="0"/>
                        <a:t>(500mg/tab)</a:t>
                      </a:r>
                    </a:p>
                    <a:p>
                      <a:r>
                        <a:rPr lang="en-US" altLang="zh-TW" dirty="0" smtClean="0"/>
                        <a:t>Calcium carbonate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約</a:t>
                      </a:r>
                      <a:r>
                        <a:rPr lang="en-US" altLang="zh-TW" dirty="0" smtClean="0"/>
                        <a:t>20-30%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0.125mg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39mg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19.5mg</a:t>
                      </a:r>
                      <a:endParaRPr lang="zh-TW" altLang="en-US" dirty="0"/>
                    </a:p>
                  </a:txBody>
                  <a:tcPr/>
                </a:tc>
              </a:tr>
              <a:tr h="109782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醋酸鈣</a:t>
                      </a:r>
                      <a:r>
                        <a:rPr lang="en-US" altLang="zh-TW" dirty="0" smtClean="0"/>
                        <a:t>(667mg/tab)</a:t>
                      </a:r>
                    </a:p>
                    <a:p>
                      <a:r>
                        <a:rPr lang="en-US" altLang="zh-TW" dirty="0" smtClean="0"/>
                        <a:t>Calcium acetate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新細明體"/>
                          <a:ea typeface="新細明體"/>
                        </a:rPr>
                        <a:t>☆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約</a:t>
                      </a:r>
                      <a:r>
                        <a:rPr lang="en-US" altLang="zh-TW" dirty="0" smtClean="0"/>
                        <a:t>21%(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隨餐吃</a:t>
                      </a:r>
                      <a:r>
                        <a:rPr lang="en-US" altLang="zh-TW" dirty="0" smtClean="0"/>
                        <a:t>)</a:t>
                      </a:r>
                    </a:p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約</a:t>
                      </a:r>
                      <a:r>
                        <a:rPr lang="en-US" altLang="zh-TW" dirty="0" smtClean="0"/>
                        <a:t>40%(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沒隨餐吃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新細明體"/>
                          <a:ea typeface="新細明體"/>
                        </a:rPr>
                        <a:t>☆</a:t>
                      </a:r>
                      <a:r>
                        <a:rPr lang="en-US" altLang="zh-TW" dirty="0" smtClean="0"/>
                        <a:t>0.345mg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新細明體"/>
                          <a:ea typeface="新細明體"/>
                        </a:rPr>
                        <a:t>☆</a:t>
                      </a:r>
                      <a:r>
                        <a:rPr lang="en-US" altLang="zh-TW" dirty="0" smtClean="0"/>
                        <a:t>45mg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新細明體"/>
                          <a:ea typeface="新細明體"/>
                        </a:rPr>
                        <a:t>☆</a:t>
                      </a:r>
                      <a:r>
                        <a:rPr lang="en-US" altLang="zh-TW" dirty="0" smtClean="0"/>
                        <a:t>30mg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074484"/>
              </p:ext>
            </p:extLst>
          </p:nvPr>
        </p:nvGraphicFramePr>
        <p:xfrm>
          <a:off x="395536" y="3501008"/>
          <a:ext cx="8424936" cy="31409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4256"/>
                <a:gridCol w="1584176"/>
                <a:gridCol w="1944216"/>
                <a:gridCol w="2592288"/>
              </a:tblGrid>
              <a:tr h="47525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種類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含元素鈣的比例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一顆鈣片含多少元素鈣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一天最多能吃幾顆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上限</a:t>
                      </a:r>
                      <a:r>
                        <a:rPr lang="en-US" altLang="zh-TW" dirty="0" smtClean="0">
                          <a:latin typeface="+mn-lt"/>
                          <a:ea typeface="標楷體" panose="03000509000000000000" pitchFamily="65" charset="-120"/>
                        </a:rPr>
                        <a:t>1500mg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元素鈣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碳酸鈣</a:t>
                      </a:r>
                      <a:r>
                        <a:rPr lang="en-US" altLang="zh-TW" dirty="0" smtClean="0">
                          <a:latin typeface="+mn-lt"/>
                          <a:ea typeface="標楷體" panose="03000509000000000000" pitchFamily="65" charset="-120"/>
                        </a:rPr>
                        <a:t>(500mg/tab)</a:t>
                      </a:r>
                    </a:p>
                    <a:p>
                      <a:r>
                        <a:rPr lang="en-US" altLang="zh-TW" dirty="0" smtClean="0">
                          <a:latin typeface="+mn-lt"/>
                          <a:ea typeface="標楷體" panose="03000509000000000000" pitchFamily="65" charset="-120"/>
                        </a:rPr>
                        <a:t>Calcium carbonate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n-lt"/>
                          <a:ea typeface="標楷體" panose="03000509000000000000" pitchFamily="65" charset="-120"/>
                        </a:rPr>
                        <a:t>40%</a:t>
                      </a:r>
                      <a:endParaRPr lang="zh-TW" altLang="en-US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n-lt"/>
                          <a:ea typeface="標楷體" panose="03000509000000000000" pitchFamily="65" charset="-120"/>
                        </a:rPr>
                        <a:t>200mg</a:t>
                      </a:r>
                      <a:endParaRPr lang="zh-TW" altLang="en-US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n-lt"/>
                          <a:ea typeface="標楷體" panose="03000509000000000000" pitchFamily="65" charset="-120"/>
                        </a:rPr>
                        <a:t>7.5</a:t>
                      </a:r>
                      <a:r>
                        <a:rPr lang="zh-TW" altLang="en-US" dirty="0" smtClean="0">
                          <a:latin typeface="+mn-lt"/>
                          <a:ea typeface="標楷體" panose="03000509000000000000" pitchFamily="65" charset="-120"/>
                        </a:rPr>
                        <a:t>顆</a:t>
                      </a:r>
                      <a:endParaRPr lang="zh-TW" altLang="en-US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醋酸鈣</a:t>
                      </a:r>
                      <a:r>
                        <a:rPr lang="en-US" altLang="zh-TW" dirty="0" smtClean="0">
                          <a:latin typeface="+mn-lt"/>
                          <a:ea typeface="標楷體" panose="03000509000000000000" pitchFamily="65" charset="-120"/>
                        </a:rPr>
                        <a:t>(667mg/tab)</a:t>
                      </a:r>
                    </a:p>
                    <a:p>
                      <a:r>
                        <a:rPr lang="en-US" altLang="zh-TW" dirty="0" smtClean="0">
                          <a:latin typeface="+mn-lt"/>
                          <a:ea typeface="標楷體" panose="03000509000000000000" pitchFamily="65" charset="-120"/>
                        </a:rPr>
                        <a:t>Calcium acetate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n-lt"/>
                          <a:ea typeface="標楷體" panose="03000509000000000000" pitchFamily="65" charset="-120"/>
                        </a:rPr>
                        <a:t>25%</a:t>
                      </a:r>
                      <a:endParaRPr lang="zh-TW" altLang="en-US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n-lt"/>
                          <a:ea typeface="標楷體" panose="03000509000000000000" pitchFamily="65" charset="-120"/>
                        </a:rPr>
                        <a:t>169mg</a:t>
                      </a:r>
                      <a:endParaRPr lang="zh-TW" altLang="en-US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+mn-lt"/>
                          <a:ea typeface="標楷體" panose="03000509000000000000" pitchFamily="65" charset="-120"/>
                        </a:rPr>
                        <a:t>8.8</a:t>
                      </a:r>
                      <a:r>
                        <a:rPr lang="zh-TW" altLang="en-US" dirty="0" smtClean="0">
                          <a:latin typeface="+mn-lt"/>
                          <a:ea typeface="標楷體" panose="03000509000000000000" pitchFamily="65" charset="-120"/>
                        </a:rPr>
                        <a:t>顆</a:t>
                      </a:r>
                      <a:endParaRPr lang="zh-TW" altLang="en-US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97728">
                <a:tc gridSpan="4"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劑量建議不是絕對，當患者血中鈣濃度較低或副甲狀腺亢進時，可考慮使用較大劑量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75253">
                <a:tc gridSpan="4"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限制鈣片使用的情況</a:t>
                      </a: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副甲狀腺功能過低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時，鈣片用量須減少，避免過多的鈣更加抑制副甲狀腺機能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患者的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血管有明顯鈣化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現象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86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Sevelamer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Carbonate 800mg/tab</a:t>
            </a:r>
          </a:p>
          <a:p>
            <a:pPr lvl="1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機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轉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陰離子交換</a:t>
            </a:r>
            <a:r>
              <a:rPr lang="zh-TW" altLang="en-US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樹脂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不容易被腸道吸收，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分子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上帶有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大量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NH2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可以結合磷離子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，再由糞便排出體外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pH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6~7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有最好的磷結合能力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需與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食物併服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鍵結小腸中的磷達到降磷的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效果。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分子聚合物，腸道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無法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吸收，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體內累積的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副作用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胃腸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道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不適→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噁心嘔吐、腹瀉、</a:t>
            </a:r>
            <a:r>
              <a:rPr lang="zh-TW" altLang="en-US" sz="2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脹氣</a:t>
            </a:r>
            <a:endParaRPr lang="en-US" altLang="zh-TW" sz="2400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藥丸大顆而且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不可以剝半和磨粉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，在體內會膨脹造成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腹脹，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使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病人服藥配合度差</a:t>
            </a:r>
            <a:endParaRPr lang="en-US" altLang="zh-TW" sz="2400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667632"/>
            <a:ext cx="2784310" cy="20882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3136"/>
            <a:ext cx="2880320" cy="211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61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n-US" altLang="zh-TW" dirty="0" err="1">
                <a:solidFill>
                  <a:srgbClr val="FF0000"/>
                </a:solidFill>
              </a:rPr>
              <a:t>Sevelamer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Carbonate 800mg/sachet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隨餐服用，每包粉劑以適量水量（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30cc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混合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，因為不會溶解，要在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分鐘內全部喝完，喝前要再攪拌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均勻。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488831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434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8507288" cy="576064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Fosrenol®1000 </a:t>
            </a:r>
            <a:r>
              <a:rPr lang="en-US" altLang="zh-TW" dirty="0">
                <a:solidFill>
                  <a:srgbClr val="FF0000"/>
                </a:solidFill>
              </a:rPr>
              <a:t>mg 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福斯利諾咀嚼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錠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成分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400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lanthanum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碳酸鑭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鑭元素為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稀土元素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，離子態是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帶正電三價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；磷酸鹽是負電三價，所以結合磷的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能力比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帶正電兩價的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鈣好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每日劑量</a:t>
            </a:r>
            <a:r>
              <a:rPr lang="en-US" altLang="zh-TW" sz="2400" dirty="0" smtClean="0">
                <a:ea typeface="標楷體" panose="03000509000000000000" pitchFamily="65" charset="-120"/>
              </a:rPr>
              <a:t>1500~3000 </a:t>
            </a:r>
            <a:r>
              <a:rPr lang="en-US" altLang="zh-TW" sz="2400" dirty="0">
                <a:ea typeface="標楷體" panose="03000509000000000000" pitchFamily="65" charset="-120"/>
              </a:rPr>
              <a:t>mg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，咀嚼後隨餐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服用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優點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2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造成高血鈣的機率明顯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降低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對脂溶性維他命的吸收和藥物間的交互作用，幾乎沒有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影響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服用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顆粒少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、頻次簡單，病人順從性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療效不受腸道中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PH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值的影響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53136"/>
            <a:ext cx="3312368" cy="203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34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Vit.D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solidFill>
                  <a:srgbClr val="FF0000"/>
                </a:solidFill>
              </a:rPr>
              <a:t>U-Ca® soft </a:t>
            </a:r>
            <a:r>
              <a:rPr lang="en-US" altLang="zh-TW" sz="2800" dirty="0" smtClean="0">
                <a:solidFill>
                  <a:srgbClr val="FF0000"/>
                </a:solidFill>
              </a:rPr>
              <a:t>cap 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活維</a:t>
            </a:r>
            <a:r>
              <a:rPr lang="en-US" altLang="zh-TW" sz="2800" dirty="0" smtClean="0">
                <a:solidFill>
                  <a:srgbClr val="FF0000"/>
                </a:solidFill>
              </a:rPr>
              <a:t>D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軟膠囊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成分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400" dirty="0">
                <a:ea typeface="標楷體" panose="03000509000000000000" pitchFamily="65" charset="-120"/>
              </a:rPr>
              <a:t>Calcitriol (Vitamin D3) </a:t>
            </a:r>
            <a:r>
              <a:rPr lang="en-US" altLang="zh-TW" sz="2400" dirty="0" smtClean="0">
                <a:ea typeface="標楷體" panose="03000509000000000000" pitchFamily="65" charset="-120"/>
              </a:rPr>
              <a:t>0.25mcg/soft cap</a:t>
            </a:r>
          </a:p>
          <a:p>
            <a:pPr lvl="1"/>
            <a:r>
              <a:rPr lang="zh-TW" altLang="en-US" sz="2400" dirty="0">
                <a:ea typeface="標楷體" panose="03000509000000000000" pitchFamily="65" charset="-120"/>
              </a:rPr>
              <a:t>機</a:t>
            </a:r>
            <a:r>
              <a:rPr lang="zh-TW" altLang="en-US" sz="2400" dirty="0" smtClean="0">
                <a:ea typeface="標楷體" panose="03000509000000000000" pitchFamily="65" charset="-120"/>
              </a:rPr>
              <a:t>轉</a:t>
            </a:r>
            <a:r>
              <a:rPr lang="en-US" altLang="zh-TW" sz="2400" dirty="0" smtClean="0"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ea typeface="標楷體" panose="03000509000000000000" pitchFamily="65" charset="-120"/>
              </a:rPr>
              <a:t> 為</a:t>
            </a:r>
            <a:r>
              <a:rPr lang="zh-TW" altLang="en-US" sz="2400" u="sng" dirty="0" smtClean="0">
                <a:ea typeface="標楷體" panose="03000509000000000000" pitchFamily="65" charset="-120"/>
              </a:rPr>
              <a:t>活性</a:t>
            </a:r>
            <a:r>
              <a:rPr lang="en-US" altLang="zh-TW" sz="2400" u="sng" dirty="0" smtClean="0">
                <a:ea typeface="標楷體" panose="03000509000000000000" pitchFamily="65" charset="-120"/>
              </a:rPr>
              <a:t>vit.D3</a:t>
            </a:r>
            <a:r>
              <a:rPr lang="zh-TW" altLang="en-US" sz="2400" dirty="0" smtClean="0">
                <a:ea typeface="標楷體" panose="03000509000000000000" pitchFamily="65" charset="-120"/>
              </a:rPr>
              <a:t>，</a:t>
            </a:r>
            <a:r>
              <a:rPr lang="zh-TW" altLang="en-US" sz="2400" dirty="0">
                <a:ea typeface="標楷體" panose="03000509000000000000" pitchFamily="65" charset="-120"/>
              </a:rPr>
              <a:t>可</a:t>
            </a:r>
            <a:r>
              <a:rPr lang="zh-TW" altLang="en-US" sz="2400" dirty="0" smtClean="0">
                <a:ea typeface="標楷體" panose="03000509000000000000" pitchFamily="65" charset="-120"/>
              </a:rPr>
              <a:t>增加鈣質從腸道內的吸</a:t>
            </a:r>
            <a:r>
              <a:rPr lang="en-US" altLang="zh-TW" sz="2400" dirty="0" smtClean="0">
                <a:ea typeface="標楷體" panose="03000509000000000000" pitchFamily="65" charset="-120"/>
              </a:rPr>
              <a:t>	</a:t>
            </a:r>
            <a:r>
              <a:rPr lang="zh-TW" altLang="en-US" sz="2400" dirty="0" smtClean="0">
                <a:ea typeface="標楷體" panose="03000509000000000000" pitchFamily="65" charset="-120"/>
              </a:rPr>
              <a:t>         </a:t>
            </a:r>
            <a:r>
              <a:rPr lang="en-US" altLang="zh-TW" sz="2400" dirty="0" smtClean="0">
                <a:ea typeface="標楷體" panose="03000509000000000000" pitchFamily="65" charset="-120"/>
              </a:rPr>
              <a:t>	</a:t>
            </a:r>
            <a:r>
              <a:rPr lang="zh-TW" altLang="en-US" sz="2400" dirty="0" smtClean="0">
                <a:ea typeface="標楷體" panose="03000509000000000000" pitchFamily="65" charset="-120"/>
              </a:rPr>
              <a:t>         收。</a:t>
            </a:r>
            <a:endParaRPr lang="en-US" altLang="zh-TW" sz="2400" dirty="0" smtClean="0"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ea typeface="標楷體" panose="03000509000000000000" pitchFamily="65" charset="-120"/>
              </a:rPr>
              <a:t>用法用量</a:t>
            </a:r>
            <a:r>
              <a:rPr lang="en-US" altLang="zh-TW" sz="2400" dirty="0" smtClean="0"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ea typeface="標楷體" panose="03000509000000000000" pitchFamily="65" charset="-120"/>
              </a:rPr>
              <a:t> 每天或隔天早上服用一次</a:t>
            </a:r>
            <a:endParaRPr lang="zh-TW" altLang="en-US" sz="2400" dirty="0"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61048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0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703</Words>
  <Application>Microsoft Office PowerPoint</Application>
  <PresentationFormat>如螢幕大小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新細明體</vt:lpstr>
      <vt:lpstr>標楷體</vt:lpstr>
      <vt:lpstr>Arial</vt:lpstr>
      <vt:lpstr>Calibri</vt:lpstr>
      <vt:lpstr>Office 佈景主題</vt:lpstr>
      <vt:lpstr>跨領域討論會議</vt:lpstr>
      <vt:lpstr>PowerPoint 簡報</vt:lpstr>
      <vt:lpstr>Secondary hyperparathyroidism</vt:lpstr>
      <vt:lpstr>PowerPoint 簡報</vt:lpstr>
      <vt:lpstr>PowerPoint 簡報</vt:lpstr>
      <vt:lpstr>PowerPoint 簡報</vt:lpstr>
      <vt:lpstr>PowerPoint 簡報</vt:lpstr>
      <vt:lpstr>PowerPoint 簡報</vt:lpstr>
      <vt:lpstr>Vit.D</vt:lpstr>
      <vt:lpstr>二、抗骨質吸收劑</vt:lpstr>
      <vt:lpstr>PowerPoint 簡報</vt:lpstr>
      <vt:lpstr>三、促骨質合成劑</vt:lpstr>
      <vt:lpstr>四、擬鈣劑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JOAuser</cp:lastModifiedBy>
  <cp:revision>55</cp:revision>
  <dcterms:created xsi:type="dcterms:W3CDTF">2018-09-15T12:38:51Z</dcterms:created>
  <dcterms:modified xsi:type="dcterms:W3CDTF">2022-10-06T03:46:50Z</dcterms:modified>
</cp:coreProperties>
</file>